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9" r:id="rId3"/>
    <p:sldId id="277" r:id="rId4"/>
    <p:sldId id="270" r:id="rId5"/>
    <p:sldId id="271" r:id="rId6"/>
    <p:sldId id="272" r:id="rId7"/>
    <p:sldId id="278" r:id="rId8"/>
    <p:sldId id="273" r:id="rId9"/>
    <p:sldId id="275" r:id="rId10"/>
    <p:sldId id="279" r:id="rId11"/>
    <p:sldId id="276" r:id="rId12"/>
    <p:sldId id="274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47" userDrawn="1">
          <p15:clr>
            <a:srgbClr val="A4A3A4"/>
          </p15:clr>
        </p15:guide>
        <p15:guide id="3" orient="horz" pos="417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4BF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52" autoAdjust="0"/>
  </p:normalViewPr>
  <p:slideViewPr>
    <p:cSldViewPr snapToGrid="0">
      <p:cViewPr varScale="1">
        <p:scale>
          <a:sx n="79" d="100"/>
          <a:sy n="79" d="100"/>
        </p:scale>
        <p:origin x="821" y="-125"/>
      </p:cViewPr>
      <p:guideLst>
        <p:guide pos="347"/>
        <p:guide orient="horz" pos="417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ED50A-EB7B-42F2-B3CE-C8AB961D0EA5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56853-099F-4E9E-95A0-D744A951F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056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056853-099F-4E9E-95A0-D744A951F9D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013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479968-08A2-49C8-ACE1-21D1BCF4B0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169085-CB1D-49AD-8C5F-81A322F736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4EF585-238B-4138-AD96-41695D73C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649B-1ADA-4613-9EA8-082D24FCA74E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26A3AD-73A8-405E-93D8-3892837BE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DB0F03-96EA-4E77-935A-469FEB574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BD6C-EB6E-4318-915F-01AB06465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436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D8FB2C-B054-4CA9-B2D5-85EC03331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3AFCF4E-8B70-486F-832C-AD5E6658B3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B79218-DEA7-42F0-8765-E064AFC76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649B-1ADA-4613-9EA8-082D24FCA74E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B4C75F-8048-4DC6-A676-E03C1D88C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6FC835-617F-40E4-82C1-33574E447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BD6C-EB6E-4318-915F-01AB06465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707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EB1010F-8641-4A61-9365-20DD5D8172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069216D-ABAF-4226-B498-C2F4035A1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0B243F-7491-48B4-A1E5-F7402904C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649B-1ADA-4613-9EA8-082D24FCA74E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10F90D-9FA6-4DB5-9D3D-35C72E915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ADD344F-7342-445A-8655-5F482207F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BD6C-EB6E-4318-915F-01AB06465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695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3C1739-6CF4-4688-BE25-0C8F12479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25B4DB-C629-46C1-ACCA-0BFA058A4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E5965A-3A34-4FC5-884D-0640565D6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649B-1ADA-4613-9EA8-082D24FCA74E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222DAA-6332-4F8B-9A9F-E3F269D52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623D36-1D6A-4AAA-9263-4606CBABE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BD6C-EB6E-4318-915F-01AB06465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145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686A61-FD8F-4DE6-B0C5-5835704A0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662696F-0CD8-4E76-8048-CB130145AA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A18889-1A9E-4E15-B3B3-787AB60BE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649B-1ADA-4613-9EA8-082D24FCA74E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8D4A00-1B74-4927-8CCA-D6683EB2C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16E82D-0E8F-433C-BB1A-697B761D9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BD6C-EB6E-4318-915F-01AB06465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989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3E9660-E45A-4ADE-87DB-0B8941528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CCA76D-BB3F-4733-823D-3DA8F0CDB7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1D120F2-BD09-484F-8A31-FD54EF5366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4E8002C-3D76-473B-9BFF-13F9453A0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649B-1ADA-4613-9EA8-082D24FCA74E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D895556-9887-4882-A5BE-52C0A6111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69FFB20-1CB3-41F1-9A02-444D66C6A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BD6C-EB6E-4318-915F-01AB06465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7648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D3FF09-61E0-4327-BB29-681164E70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D128124-2367-40F7-A156-CBBF7EAACF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CF96F27-BB89-4A15-AFFE-A64A93CF52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31B3541-06CE-4456-A6D9-397F60BD5E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4292E83-17D0-43FB-8B4F-D90A39970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7E99C58-1782-41B1-85B3-6FA3FBADC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649B-1ADA-4613-9EA8-082D24FCA74E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3773C1B-B8DB-4C3A-8596-AACF718C5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C4397D0-DEBB-4819-AA7A-961B18CFD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BD6C-EB6E-4318-915F-01AB06465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724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8F8629-313B-4011-BC32-76149717E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152237D-7DF0-44AD-B9B7-929592458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649B-1ADA-4613-9EA8-082D24FCA74E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E46CEB4-FA50-483A-85F3-9DA8414A8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ACD9967-7A65-4A9E-AD18-4A36EBDF3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BD6C-EB6E-4318-915F-01AB06465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765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FB9C814-8F93-49FE-9119-0C56149BC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649B-1ADA-4613-9EA8-082D24FCA74E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50BF637-1D4E-4F22-A64B-858D0D67B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9902237-8842-4391-8F35-D79D0FEC7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BD6C-EB6E-4318-915F-01AB06465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43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8B2F65-B28C-4E2F-8825-16E2E3AD9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C10253-7FE7-4E72-B9DA-0F9A3962A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786C2BF-6F47-4B98-A070-C9FF7A581C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7771087-D26B-42DD-9463-F7E3D2825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649B-1ADA-4613-9EA8-082D24FCA74E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60BC973-CA9F-4544-ACFA-78502C5A7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0244F42-8C08-417C-B336-ED3F663A4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BD6C-EB6E-4318-915F-01AB06465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215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FB81B4-053F-4334-9353-A384C33D6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4B630B5-95BD-4836-A1D4-E68385A009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697AC67-38F6-4CA8-B7EC-485F5CEC5A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DF3617-DE03-4E07-9D13-77FA1D405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F649B-1ADA-4613-9EA8-082D24FCA74E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1225123-2FBE-4C5E-9480-12D7989DA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CE0CFFC-86F5-473A-85E4-CE23F73A0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BD6C-EB6E-4318-915F-01AB06465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939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30BCB2-39BA-4796-A708-011B1CD91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2D0A8BD-796E-415A-88E4-BD32040974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AEFA73-0BBB-4A2F-A71E-5065FD886A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F649B-1ADA-4613-9EA8-082D24FCA74E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A73728-6CA2-45C1-BA7E-CA180F0A67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76320D-7506-46E0-8AA3-8C291CEC11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EBD6C-EB6E-4318-915F-01AB064652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783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corporateclothinginternal.online/home/reglamenty/rabota-s-personalom/najm/najm-dlya-rukovoditelya/shablon-zayavki-na-vakansiy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orporateclothinginternal.online/benefity/referalnaya-programma/" TargetMode="External"/><Relationship Id="rId2" Type="http://schemas.openxmlformats.org/officeDocument/2006/relationships/hyperlink" Target="https://ilex.by/news/mintruda-poyasnyaet-nanimatelyam-nyuansy-razmeshheniya-svedenij-o-vakansiyah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3DF4D8-A92D-42E0-A4CE-91090B77B2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4893" y="4587806"/>
            <a:ext cx="9144000" cy="1271258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>
                <a:solidFill>
                  <a:schemeClr val="bg1"/>
                </a:solidFill>
                <a:latin typeface="Halvar Breitschrift XBd" pitchFamily="50" charset="0"/>
              </a:rPr>
              <a:t>Описание процесса </a:t>
            </a:r>
            <a:br>
              <a:rPr lang="ru-RU" b="1" dirty="0">
                <a:solidFill>
                  <a:schemeClr val="bg1"/>
                </a:solidFill>
                <a:latin typeface="Halvar Breitschrift XBd" pitchFamily="50" charset="0"/>
              </a:rPr>
            </a:br>
            <a:r>
              <a:rPr lang="ru-RU" b="1" dirty="0">
                <a:solidFill>
                  <a:schemeClr val="bg1"/>
                </a:solidFill>
                <a:latin typeface="Halvar Breitschrift XBd" pitchFamily="50" charset="0"/>
              </a:rPr>
              <a:t>НАЙМА</a:t>
            </a: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FFFD561C-0F7A-4DC6-A8FF-2D75178800F7}"/>
              </a:ext>
            </a:extLst>
          </p:cNvPr>
          <p:cNvSpPr txBox="1">
            <a:spLocks/>
          </p:cNvSpPr>
          <p:nvPr/>
        </p:nvSpPr>
        <p:spPr>
          <a:xfrm>
            <a:off x="444893" y="5586742"/>
            <a:ext cx="9144000" cy="127125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b="1" dirty="0">
              <a:solidFill>
                <a:schemeClr val="bg1"/>
              </a:solidFill>
              <a:latin typeface="Halvar Breitschrift XB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503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E063FC-AE59-4D97-8E8A-8BCD6E58C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4499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41F6FE3-624C-48A5-9272-3E0EB65B8A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8340308"/>
              </p:ext>
            </p:extLst>
          </p:nvPr>
        </p:nvGraphicFramePr>
        <p:xfrm>
          <a:off x="-1" y="330741"/>
          <a:ext cx="12077701" cy="7889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1">
                  <a:extLst>
                    <a:ext uri="{9D8B030D-6E8A-4147-A177-3AD203B41FA5}">
                      <a16:colId xmlns:a16="http://schemas.microsoft.com/office/drawing/2014/main" val="84148337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524480093"/>
                    </a:ext>
                  </a:extLst>
                </a:gridCol>
                <a:gridCol w="7327900">
                  <a:extLst>
                    <a:ext uri="{9D8B030D-6E8A-4147-A177-3AD203B41FA5}">
                      <a16:colId xmlns:a16="http://schemas.microsoft.com/office/drawing/2014/main" val="4466408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898882206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930086029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1894736298"/>
                    </a:ext>
                  </a:extLst>
                </a:gridCol>
              </a:tblGrid>
              <a:tr h="60028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Этап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Описание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Вход процесса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Выход процесса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dirty="0">
                          <a:effectLst/>
                        </a:rPr>
                        <a:t>RACI </a:t>
                      </a:r>
                      <a:r>
                        <a:rPr lang="ru-RU" sz="1400" dirty="0">
                          <a:effectLst/>
                        </a:rPr>
                        <a:t>матрица</a:t>
                      </a: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408240097"/>
                  </a:ext>
                </a:extLst>
              </a:tr>
              <a:tr h="7014798"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400" dirty="0">
                          <a:effectLst/>
                        </a:rPr>
                        <a:t>7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dirty="0">
                          <a:effectLst/>
                        </a:rPr>
                        <a:t>Preboarding (</a:t>
                      </a:r>
                      <a:r>
                        <a:rPr lang="ru-RU" sz="1400" b="1" dirty="0">
                          <a:effectLst/>
                        </a:rPr>
                        <a:t>подготовка к выходу)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marL="285750" indent="-285750" rtl="0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>
                          <a:effectLst/>
                        </a:rPr>
                        <a:t>Офис- менеджер </a:t>
                      </a:r>
                    </a:p>
                    <a:p>
                      <a:pPr marL="285750" indent="-285750" rtl="0" fontAlgn="b">
                        <a:buFontTx/>
                        <a:buChar char="-"/>
                      </a:pPr>
                      <a:r>
                        <a:rPr lang="ru-RU" sz="1400" dirty="0">
                          <a:effectLst/>
                        </a:rPr>
                        <a:t>Подготавливает рабочее место, технику и софт согласно информации от рекрутера из сообщения по шаблону в </a:t>
                      </a:r>
                      <a:r>
                        <a:rPr lang="ru-RU" sz="1400" dirty="0" err="1">
                          <a:effectLst/>
                        </a:rPr>
                        <a:t>тг</a:t>
                      </a:r>
                      <a:r>
                        <a:rPr lang="ru-RU" sz="1400" dirty="0">
                          <a:effectLst/>
                        </a:rPr>
                        <a:t> канале Прием Нико.  </a:t>
                      </a:r>
                    </a:p>
                    <a:p>
                      <a:pPr marL="285750" indent="-285750" rtl="0" fontAlgn="b">
                        <a:buFontTx/>
                        <a:buChar char="-"/>
                      </a:pPr>
                      <a:r>
                        <a:rPr lang="ru-RU" sz="1400" dirty="0">
                          <a:effectLst/>
                        </a:rPr>
                        <a:t>Вносит информацию в таблицу паролей для </a:t>
                      </a:r>
                      <a:r>
                        <a:rPr lang="ru-RU" sz="1400" dirty="0" err="1">
                          <a:effectLst/>
                        </a:rPr>
                        <a:t>сис</a:t>
                      </a:r>
                      <a:r>
                        <a:rPr lang="ru-RU" sz="1400" dirty="0">
                          <a:effectLst/>
                        </a:rPr>
                        <a:t>-админа</a:t>
                      </a:r>
                    </a:p>
                    <a:p>
                      <a:pPr marL="285750" indent="-285750" rtl="0" fontAlgn="b">
                        <a:buFontTx/>
                        <a:buChar char="-"/>
                      </a:pPr>
                      <a:r>
                        <a:rPr lang="ru-RU" sz="1400" dirty="0">
                          <a:effectLst/>
                        </a:rPr>
                        <a:t>Вносит информацию о паролях в таблицу офис – менеджера.</a:t>
                      </a:r>
                    </a:p>
                    <a:p>
                      <a:pPr marL="285750" indent="-285750" rtl="0" fontAlgn="b">
                        <a:buFontTx/>
                        <a:buChar char="-"/>
                      </a:pPr>
                      <a:r>
                        <a:rPr lang="ru-RU" sz="1400" dirty="0">
                          <a:effectLst/>
                        </a:rPr>
                        <a:t>Вносит данные в таблицу по учету техники (описание выданной техники + серийный номер).</a:t>
                      </a:r>
                    </a:p>
                    <a:p>
                      <a:pPr marL="285750" indent="-285750" rtl="0" fontAlgn="b">
                        <a:buFontTx/>
                        <a:buChar char="-"/>
                      </a:pPr>
                      <a:r>
                        <a:rPr lang="ru-RU" sz="1400" dirty="0">
                          <a:effectLst/>
                        </a:rPr>
                        <a:t>Создает почтовый ящик, аккаунт в </a:t>
                      </a:r>
                      <a:r>
                        <a:rPr lang="ru-RU" sz="1400" dirty="0" err="1">
                          <a:effectLst/>
                        </a:rPr>
                        <a:t>Кайтене</a:t>
                      </a:r>
                      <a:r>
                        <a:rPr lang="ru-RU" sz="1400" dirty="0">
                          <a:effectLst/>
                        </a:rPr>
                        <a:t>.</a:t>
                      </a:r>
                    </a:p>
                    <a:p>
                      <a:pPr marL="285750" indent="-285750" rtl="0" fontAlgn="b">
                        <a:buFontTx/>
                        <a:buChar char="-"/>
                      </a:pPr>
                      <a:r>
                        <a:rPr lang="ru-RU" sz="1400" dirty="0">
                          <a:effectLst/>
                        </a:rPr>
                        <a:t>Уточняет у руководителя необходимые доступы (к кому ресурсу и тип доступа)  и предоставляет их. </a:t>
                      </a:r>
                    </a:p>
                    <a:p>
                      <a:pPr marL="285750" indent="-285750" rtl="0" fontAlgn="b">
                        <a:buFontTx/>
                        <a:buChar char="-"/>
                      </a:pPr>
                      <a:endParaRPr lang="ru-RU" sz="1400" dirty="0">
                        <a:effectLst/>
                      </a:endParaRPr>
                    </a:p>
                    <a:p>
                      <a:pPr marL="0" indent="0" rtl="0" fontAlgn="b">
                        <a:buNone/>
                      </a:pPr>
                      <a:endParaRPr lang="ru-RU" sz="1400" dirty="0">
                        <a:effectLst/>
                      </a:endParaRPr>
                    </a:p>
                    <a:p>
                      <a:pPr marL="0" indent="0" rtl="0" fontAlgn="b">
                        <a:buNone/>
                      </a:pPr>
                      <a:r>
                        <a:rPr lang="ru-RU" sz="1400" dirty="0">
                          <a:effectLst/>
                        </a:rPr>
                        <a:t>Готовность рабочего места и инструментов – </a:t>
                      </a:r>
                      <a:r>
                        <a:rPr lang="ru-RU" sz="1400" u="sng" dirty="0">
                          <a:effectLst/>
                        </a:rPr>
                        <a:t>за 1 день до даты выхода. </a:t>
                      </a:r>
                      <a:r>
                        <a:rPr lang="ru-RU" sz="1400" dirty="0">
                          <a:effectLst/>
                        </a:rPr>
                        <a:t>Уточняющие вопросы офис- менеджер задает напрямую руководителю новичка. 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 </a:t>
                      </a:r>
                    </a:p>
                    <a:p>
                      <a:pPr marL="0" indent="0" rtl="0" fontAlgn="b">
                        <a:buNone/>
                      </a:pPr>
                      <a:r>
                        <a:rPr lang="ru-RU" sz="1400" dirty="0">
                          <a:effectLst/>
                        </a:rPr>
                        <a:t>В день выхода (по запросу ) помогает новичку настроить оборудование, при необходимости завершает иные настройки оборудования и доступов.</a:t>
                      </a:r>
                    </a:p>
                    <a:p>
                      <a:pPr marL="0" indent="0" rtl="0" fontAlgn="b">
                        <a:buNone/>
                      </a:pPr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dirty="0">
                          <a:effectLst/>
                        </a:rPr>
                        <a:t>Принятый </a:t>
                      </a:r>
                      <a:r>
                        <a:rPr lang="ru-RU" sz="1400" dirty="0" err="1">
                          <a:effectLst/>
                        </a:rPr>
                        <a:t>оффер</a:t>
                      </a:r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dirty="0">
                          <a:effectLst/>
                        </a:rPr>
                        <a:t>Подготовлено рабочее место, набор документов и информации для приема сотрудника. 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effectLst/>
                        </a:rPr>
                        <a:t>R – рекрутер, офис- менеджер, предоставление требований к рабочему месту - нанимающий менеджер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A –нанимающий менеджер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C – </a:t>
                      </a:r>
                      <a:r>
                        <a:rPr lang="en-US" sz="1400" dirty="0">
                          <a:effectLst/>
                        </a:rPr>
                        <a:t>HR Director</a:t>
                      </a:r>
                      <a:endParaRPr lang="ru-RU" sz="1400" dirty="0">
                        <a:effectLst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I – сотрудник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effectLst/>
                        </a:rPr>
                        <a:t> отдела кадров</a:t>
                      </a:r>
                    </a:p>
                    <a:p>
                      <a:pPr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589370012"/>
                  </a:ext>
                </a:extLst>
              </a:tr>
              <a:tr h="274044">
                <a:tc>
                  <a:txBody>
                    <a:bodyPr/>
                    <a:lstStyle/>
                    <a:p>
                      <a:pPr algn="r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758005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5441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E063FC-AE59-4D97-8E8A-8BCD6E58C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4499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41F6FE3-624C-48A5-9272-3E0EB65B8A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0681266"/>
              </p:ext>
            </p:extLst>
          </p:nvPr>
        </p:nvGraphicFramePr>
        <p:xfrm>
          <a:off x="-1" y="330741"/>
          <a:ext cx="12192001" cy="6910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648">
                  <a:extLst>
                    <a:ext uri="{9D8B030D-6E8A-4147-A177-3AD203B41FA5}">
                      <a16:colId xmlns:a16="http://schemas.microsoft.com/office/drawing/2014/main" val="841483372"/>
                    </a:ext>
                  </a:extLst>
                </a:gridCol>
                <a:gridCol w="846306">
                  <a:extLst>
                    <a:ext uri="{9D8B030D-6E8A-4147-A177-3AD203B41FA5}">
                      <a16:colId xmlns:a16="http://schemas.microsoft.com/office/drawing/2014/main" val="2524480093"/>
                    </a:ext>
                  </a:extLst>
                </a:gridCol>
                <a:gridCol w="7947498">
                  <a:extLst>
                    <a:ext uri="{9D8B030D-6E8A-4147-A177-3AD203B41FA5}">
                      <a16:colId xmlns:a16="http://schemas.microsoft.com/office/drawing/2014/main" val="446640809"/>
                    </a:ext>
                  </a:extLst>
                </a:gridCol>
                <a:gridCol w="1060315">
                  <a:extLst>
                    <a:ext uri="{9D8B030D-6E8A-4147-A177-3AD203B41FA5}">
                      <a16:colId xmlns:a16="http://schemas.microsoft.com/office/drawing/2014/main" val="898882206"/>
                    </a:ext>
                  </a:extLst>
                </a:gridCol>
                <a:gridCol w="865762">
                  <a:extLst>
                    <a:ext uri="{9D8B030D-6E8A-4147-A177-3AD203B41FA5}">
                      <a16:colId xmlns:a16="http://schemas.microsoft.com/office/drawing/2014/main" val="930086029"/>
                    </a:ext>
                  </a:extLst>
                </a:gridCol>
                <a:gridCol w="1209472">
                  <a:extLst>
                    <a:ext uri="{9D8B030D-6E8A-4147-A177-3AD203B41FA5}">
                      <a16:colId xmlns:a16="http://schemas.microsoft.com/office/drawing/2014/main" val="1894736298"/>
                    </a:ext>
                  </a:extLst>
                </a:gridCol>
              </a:tblGrid>
              <a:tr h="62227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Этап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Описание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Вход процесса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Выход процесса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dirty="0">
                          <a:effectLst/>
                        </a:rPr>
                        <a:t>RACI </a:t>
                      </a:r>
                      <a:r>
                        <a:rPr lang="ru-RU" sz="1400" dirty="0">
                          <a:effectLst/>
                        </a:rPr>
                        <a:t>матрица</a:t>
                      </a: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408240097"/>
                  </a:ext>
                </a:extLst>
              </a:tr>
              <a:tr h="5903014"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400" dirty="0">
                          <a:effectLst/>
                        </a:rPr>
                        <a:t>8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dirty="0">
                          <a:effectLst/>
                        </a:rPr>
                        <a:t>Выход сотрудника</a:t>
                      </a:r>
                    </a:p>
                    <a:p>
                      <a:pPr algn="ctr" rtl="0" fontAlgn="ctr"/>
                      <a:r>
                        <a:rPr lang="ru-RU" sz="1400" b="1" dirty="0">
                          <a:effectLst/>
                        </a:rPr>
                        <a:t>(первый рабочий день)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marL="285750" indent="-285750" rtl="0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>
                          <a:effectLst/>
                        </a:rPr>
                        <a:t>Рекрутер</a:t>
                      </a:r>
                      <a:r>
                        <a:rPr lang="ru-RU" sz="1400" dirty="0">
                          <a:effectLst/>
                        </a:rPr>
                        <a:t> согласует дату и время выхода новичка, дает список документов, которые необходимо иметь при себе для трудоустройства.</a:t>
                      </a:r>
                    </a:p>
                    <a:p>
                      <a:pPr marL="285750" indent="-285750" rtl="0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>
                          <a:effectLst/>
                        </a:rPr>
                        <a:t>Рекрутер</a:t>
                      </a:r>
                      <a:r>
                        <a:rPr lang="ru-RU" sz="1400" dirty="0">
                          <a:effectLst/>
                        </a:rPr>
                        <a:t> встречает сотрудника в первый рабочий день или организует такую встречу одним из коллег новичка (для сотрудников производства).</a:t>
                      </a:r>
                    </a:p>
                    <a:p>
                      <a:pPr marL="285750" indent="-285750" rtl="0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>
                          <a:effectLst/>
                        </a:rPr>
                        <a:t>Рекрутер</a:t>
                      </a:r>
                      <a:r>
                        <a:rPr lang="ru-RU" sz="1400" dirty="0">
                          <a:effectLst/>
                        </a:rPr>
                        <a:t> знакомит сотрудника с офисом, знакомит с членами команды и проводит вводную встречу  (документ «План вводной встречи») – презентация о истории и ценностях компании, общая информация о структуре, продукте, инструментах, </a:t>
                      </a:r>
                      <a:r>
                        <a:rPr lang="ru-RU" sz="1400" dirty="0" err="1">
                          <a:effectLst/>
                        </a:rPr>
                        <a:t>бенефитах</a:t>
                      </a:r>
                      <a:r>
                        <a:rPr lang="ru-RU" sz="1400" dirty="0">
                          <a:effectLst/>
                        </a:rPr>
                        <a:t> в компании. </a:t>
                      </a:r>
                    </a:p>
                    <a:p>
                      <a:pPr marL="285750" indent="-285750" rtl="0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>
                          <a:effectLst/>
                        </a:rPr>
                        <a:t>Рекрутер</a:t>
                      </a:r>
                      <a:r>
                        <a:rPr lang="ru-RU" sz="1400" dirty="0">
                          <a:effectLst/>
                        </a:rPr>
                        <a:t> подготавливает и публикует  пост о новом сотруднике в чат компании, представляет новичка коллегам.</a:t>
                      </a:r>
                    </a:p>
                    <a:p>
                      <a:pPr marL="285750" indent="-285750" rtl="0" fontAlgn="b">
                        <a:buFont typeface="Arial" panose="020B0604020202020204" pitchFamily="34" charset="0"/>
                        <a:buChar char="•"/>
                      </a:pPr>
                      <a:endParaRPr lang="ru-RU" sz="1400" dirty="0">
                        <a:effectLst/>
                      </a:endParaRPr>
                    </a:p>
                    <a:p>
                      <a:pPr marL="285750" indent="-285750" rtl="0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>
                          <a:effectLst/>
                        </a:rPr>
                        <a:t>Сотрудник отдела кадров </a:t>
                      </a:r>
                      <a:r>
                        <a:rPr lang="ru-RU" sz="1400" dirty="0">
                          <a:effectLst/>
                        </a:rPr>
                        <a:t>производит оформление трудовых отношений ( контракт, для непостоянных работ – договор подряда). Дает инструкции как открыть банковский счет для выплаты зарплаты. Оформление трудовых отношений происходит в первый рабочий день (оформление допускается в течение 5 дней, но сотрудник должен предоставить документы в кадры в 1й день)</a:t>
                      </a:r>
                    </a:p>
                    <a:p>
                      <a:pPr marL="285750" indent="-285750" rtl="0" fontAlgn="b">
                        <a:buFont typeface="Arial" panose="020B0604020202020204" pitchFamily="34" charset="0"/>
                        <a:buChar char="•"/>
                      </a:pPr>
                      <a:endParaRPr lang="ru-RU" sz="1400" dirty="0">
                        <a:effectLst/>
                      </a:endParaRPr>
                    </a:p>
                    <a:p>
                      <a:pPr marL="285750" indent="-285750" rtl="0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>
                          <a:effectLst/>
                        </a:rPr>
                        <a:t>Сотрудник охраны труда </a:t>
                      </a:r>
                      <a:r>
                        <a:rPr lang="ru-RU" sz="1400" dirty="0">
                          <a:effectLst/>
                        </a:rPr>
                        <a:t>производит инструктаж по технике безопасности, охране труда и правилам трудового распорядка. Эти документы доступны также в электронном виде на </a:t>
                      </a:r>
                      <a:r>
                        <a:rPr lang="ru-RU" sz="1400" dirty="0" err="1">
                          <a:effectLst/>
                        </a:rPr>
                        <a:t>корп</a:t>
                      </a:r>
                      <a:r>
                        <a:rPr lang="ru-RU" sz="1400" dirty="0">
                          <a:effectLst/>
                        </a:rPr>
                        <a:t> портале и печатном виде в отделе кадров. </a:t>
                      </a:r>
                    </a:p>
                    <a:p>
                      <a:pPr marL="285750" indent="-285750" rtl="0" fontAlgn="b">
                        <a:buFont typeface="Arial" panose="020B0604020202020204" pitchFamily="34" charset="0"/>
                        <a:buChar char="•"/>
                      </a:pPr>
                      <a:endParaRPr lang="ru-RU" sz="1400" dirty="0">
                        <a:effectLst/>
                      </a:endParaRPr>
                    </a:p>
                    <a:p>
                      <a:pPr marL="285750" indent="-285750" rtl="0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>
                          <a:effectLst/>
                        </a:rPr>
                        <a:t>Офис- менеджер </a:t>
                      </a:r>
                      <a:r>
                        <a:rPr lang="ru-RU" sz="1400" dirty="0">
                          <a:effectLst/>
                        </a:rPr>
                        <a:t>оказывает помощь (по запросу) в настройке полученной техники и доступов. </a:t>
                      </a:r>
                    </a:p>
                    <a:p>
                      <a:pPr marL="285750" indent="-285750" rtl="0" fontAlgn="b">
                        <a:buFont typeface="Arial" panose="020B0604020202020204" pitchFamily="34" charset="0"/>
                        <a:buChar char="•"/>
                      </a:pPr>
                      <a:endParaRPr lang="ru-RU" sz="1400" dirty="0">
                        <a:effectLst/>
                      </a:endParaRPr>
                    </a:p>
                    <a:p>
                      <a:pPr marL="285750" indent="-285750" rtl="0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dirty="0">
                          <a:effectLst/>
                        </a:rPr>
                        <a:t>Нанимающий менеджер </a:t>
                      </a:r>
                      <a:r>
                        <a:rPr lang="ru-RU" sz="1400" dirty="0">
                          <a:effectLst/>
                        </a:rPr>
                        <a:t>знакомит новичка в команде. Проводит вводную встречу, на которой знакомит с задачами и ожиданиями по их выполнению. Составляет и презентует план адаптации новому сотруднику. Назначает ментора / </a:t>
                      </a:r>
                      <a:r>
                        <a:rPr lang="ru-RU" sz="1400" dirty="0" err="1">
                          <a:effectLst/>
                        </a:rPr>
                        <a:t>бадди</a:t>
                      </a:r>
                      <a:r>
                        <a:rPr lang="ru-RU" sz="1400" dirty="0">
                          <a:effectLst/>
                        </a:rPr>
                        <a:t> (коллега – помощник в адаптации), назначает промежуточные встречи для отслеживания успешности вхождения в роль и коррекционных действий при необходимости. </a:t>
                      </a:r>
                    </a:p>
                    <a:p>
                      <a:pPr marL="0" indent="0" rtl="0" fontAlgn="b">
                        <a:buNone/>
                      </a:pPr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dirty="0">
                          <a:effectLst/>
                        </a:rPr>
                        <a:t>Сотрудник прибыл/ с документами, необходимыми для найма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dirty="0">
                          <a:effectLst/>
                        </a:rPr>
                        <a:t>Сотрудник оформлен, представлен команде, проведен первичный инструктаж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effectLst/>
                        </a:rPr>
                        <a:t>R – рекрутер, офис- менеджер, нанимающий менеджер сотрудник отдела кадров, охрана труда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A –нанимающий менеджер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effectLst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effectLst/>
                        </a:rPr>
                        <a:t>C – </a:t>
                      </a:r>
                      <a:r>
                        <a:rPr lang="en-US" sz="1400" dirty="0">
                          <a:effectLst/>
                        </a:rPr>
                        <a:t>HR Director</a:t>
                      </a:r>
                      <a:endParaRPr lang="ru-RU" sz="1400" dirty="0">
                        <a:effectLst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I – коллеги новичка</a:t>
                      </a: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589370012"/>
                  </a:ext>
                </a:extLst>
              </a:tr>
              <a:tr h="284078">
                <a:tc>
                  <a:txBody>
                    <a:bodyPr/>
                    <a:lstStyle/>
                    <a:p>
                      <a:pPr algn="r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758005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777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E063FC-AE59-4D97-8E8A-8BCD6E58C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4499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41F6FE3-624C-48A5-9272-3E0EB65B8A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921485"/>
              </p:ext>
            </p:extLst>
          </p:nvPr>
        </p:nvGraphicFramePr>
        <p:xfrm>
          <a:off x="0" y="330740"/>
          <a:ext cx="12191999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0215">
                  <a:extLst>
                    <a:ext uri="{9D8B030D-6E8A-4147-A177-3AD203B41FA5}">
                      <a16:colId xmlns:a16="http://schemas.microsoft.com/office/drawing/2014/main" val="841483372"/>
                    </a:ext>
                  </a:extLst>
                </a:gridCol>
                <a:gridCol w="1233665">
                  <a:extLst>
                    <a:ext uri="{9D8B030D-6E8A-4147-A177-3AD203B41FA5}">
                      <a16:colId xmlns:a16="http://schemas.microsoft.com/office/drawing/2014/main" val="2524480093"/>
                    </a:ext>
                  </a:extLst>
                </a:gridCol>
                <a:gridCol w="5795539">
                  <a:extLst>
                    <a:ext uri="{9D8B030D-6E8A-4147-A177-3AD203B41FA5}">
                      <a16:colId xmlns:a16="http://schemas.microsoft.com/office/drawing/2014/main" val="446640809"/>
                    </a:ext>
                  </a:extLst>
                </a:gridCol>
                <a:gridCol w="1504032">
                  <a:extLst>
                    <a:ext uri="{9D8B030D-6E8A-4147-A177-3AD203B41FA5}">
                      <a16:colId xmlns:a16="http://schemas.microsoft.com/office/drawing/2014/main" val="898882206"/>
                    </a:ext>
                  </a:extLst>
                </a:gridCol>
                <a:gridCol w="1945838">
                  <a:extLst>
                    <a:ext uri="{9D8B030D-6E8A-4147-A177-3AD203B41FA5}">
                      <a16:colId xmlns:a16="http://schemas.microsoft.com/office/drawing/2014/main" val="930086029"/>
                    </a:ext>
                  </a:extLst>
                </a:gridCol>
                <a:gridCol w="1242710">
                  <a:extLst>
                    <a:ext uri="{9D8B030D-6E8A-4147-A177-3AD203B41FA5}">
                      <a16:colId xmlns:a16="http://schemas.microsoft.com/office/drawing/2014/main" val="1894736298"/>
                    </a:ext>
                  </a:extLst>
                </a:gridCol>
              </a:tblGrid>
              <a:tr h="7513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Этап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Описание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Вход процесса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Выход процесса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dirty="0">
                          <a:effectLst/>
                        </a:rPr>
                        <a:t>RACI </a:t>
                      </a:r>
                      <a:r>
                        <a:rPr lang="ru-RU" sz="1400" dirty="0">
                          <a:effectLst/>
                        </a:rPr>
                        <a:t>матрица</a:t>
                      </a: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408240097"/>
                  </a:ext>
                </a:extLst>
              </a:tr>
              <a:tr h="929769"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400" dirty="0">
                          <a:effectLst/>
                        </a:rPr>
                        <a:t>9</a:t>
                      </a: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rtl="0" fontAlgn="b"/>
                      <a:endParaRPr lang="ru-RU" sz="140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b"/>
                </a:tc>
                <a:extLst>
                  <a:ext uri="{0D108BD9-81ED-4DB2-BD59-A6C34878D82A}">
                    <a16:rowId xmlns:a16="http://schemas.microsoft.com/office/drawing/2014/main" val="1589370012"/>
                  </a:ext>
                </a:extLst>
              </a:tr>
              <a:tr h="604931">
                <a:tc>
                  <a:txBody>
                    <a:bodyPr/>
                    <a:lstStyle/>
                    <a:p>
                      <a:pPr algn="r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1" u="sng" dirty="0">
                          <a:effectLst/>
                        </a:rPr>
                        <a:t>Расшифровка обозначений </a:t>
                      </a:r>
                      <a:r>
                        <a:rPr lang="en-US" sz="1400" b="1" u="sng" dirty="0">
                          <a:effectLst/>
                        </a:rPr>
                        <a:t>RACI </a:t>
                      </a:r>
                      <a:r>
                        <a:rPr lang="ru-RU" sz="1400" b="1" u="sng" dirty="0">
                          <a:effectLst/>
                        </a:rPr>
                        <a:t>матрицы ( матрица ответственности). 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758005951"/>
                  </a:ext>
                </a:extLst>
              </a:tr>
              <a:tr h="2499360">
                <a:tc>
                  <a:txBody>
                    <a:bodyPr/>
                    <a:lstStyle/>
                    <a:p>
                      <a:pPr rtl="0" fontAlgn="b"/>
                      <a:endParaRPr lang="ru-RU" sz="140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rtl="0" fontAlgn="ctr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dirty="0">
                          <a:effectLst/>
                        </a:rPr>
                        <a:t>• R (</a:t>
                      </a:r>
                      <a:r>
                        <a:rPr lang="ru-RU" sz="1400" b="1" dirty="0" err="1">
                          <a:effectLst/>
                        </a:rPr>
                        <a:t>Responsible</a:t>
                      </a:r>
                      <a:r>
                        <a:rPr lang="ru-RU" sz="1400" b="1" dirty="0">
                          <a:effectLst/>
                        </a:rPr>
                        <a:t>): Исполнитель. </a:t>
                      </a:r>
                      <a:r>
                        <a:rPr lang="ru-RU" sz="1400" dirty="0">
                          <a:effectLst/>
                        </a:rPr>
                        <a:t>Тот, кто выполняет задачу.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effectLst/>
                        </a:rPr>
                        <a:t>• A (</a:t>
                      </a:r>
                      <a:r>
                        <a:rPr lang="ru-RU" sz="1400" b="1" dirty="0" err="1">
                          <a:effectLst/>
                        </a:rPr>
                        <a:t>Accountable</a:t>
                      </a:r>
                      <a:r>
                        <a:rPr lang="ru-RU" sz="1400" b="1" dirty="0">
                          <a:effectLst/>
                        </a:rPr>
                        <a:t>): Ответственный. </a:t>
                      </a:r>
                      <a:r>
                        <a:rPr lang="ru-RU" sz="1400" dirty="0">
                          <a:effectLst/>
                        </a:rPr>
                        <a:t>Тот, кто несет конечную ответственность за правильное выполнение задачи. Должен быть только один "A" на каждую задачу.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effectLst/>
                        </a:rPr>
                        <a:t>• C (</a:t>
                      </a:r>
                      <a:r>
                        <a:rPr lang="ru-RU" sz="1400" b="1" dirty="0" err="1">
                          <a:effectLst/>
                        </a:rPr>
                        <a:t>Consulted</a:t>
                      </a:r>
                      <a:r>
                        <a:rPr lang="ru-RU" sz="1400" b="1" dirty="0">
                          <a:effectLst/>
                        </a:rPr>
                        <a:t>): Консультирующий. </a:t>
                      </a:r>
                      <a:r>
                        <a:rPr lang="ru-RU" sz="1400" dirty="0">
                          <a:effectLst/>
                        </a:rPr>
                        <a:t>Тот, кого опрашивают перед принятием решения или выполнением задачи. Обеспечивает обратную связь, консультирует.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effectLst/>
                        </a:rPr>
                        <a:t>• I (</a:t>
                      </a:r>
                      <a:r>
                        <a:rPr lang="ru-RU" sz="1400" b="1" dirty="0" err="1">
                          <a:effectLst/>
                        </a:rPr>
                        <a:t>Informed</a:t>
                      </a:r>
                      <a:r>
                        <a:rPr lang="ru-RU" sz="1400" b="1" dirty="0">
                          <a:effectLst/>
                        </a:rPr>
                        <a:t>): Информируемый. </a:t>
                      </a:r>
                      <a:r>
                        <a:rPr lang="ru-RU" sz="1400" dirty="0">
                          <a:effectLst/>
                        </a:rPr>
                        <a:t>Тот, кого держат в курсе хода выполнения задачи.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effectLst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effectLst/>
                      </a:endParaRPr>
                    </a:p>
                    <a:p>
                      <a:pPr algn="ctr" rtl="0" fontAlgn="ctr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237035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191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E063FC-AE59-4D97-8E8A-8BCD6E58C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4499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41F6FE3-624C-48A5-9272-3E0EB65B8A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6407373"/>
              </p:ext>
            </p:extLst>
          </p:nvPr>
        </p:nvGraphicFramePr>
        <p:xfrm>
          <a:off x="0" y="26494"/>
          <a:ext cx="12149847" cy="6831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0215">
                  <a:extLst>
                    <a:ext uri="{9D8B030D-6E8A-4147-A177-3AD203B41FA5}">
                      <a16:colId xmlns:a16="http://schemas.microsoft.com/office/drawing/2014/main" val="841483372"/>
                    </a:ext>
                  </a:extLst>
                </a:gridCol>
                <a:gridCol w="1233665">
                  <a:extLst>
                    <a:ext uri="{9D8B030D-6E8A-4147-A177-3AD203B41FA5}">
                      <a16:colId xmlns:a16="http://schemas.microsoft.com/office/drawing/2014/main" val="2524480093"/>
                    </a:ext>
                  </a:extLst>
                </a:gridCol>
                <a:gridCol w="6418716">
                  <a:extLst>
                    <a:ext uri="{9D8B030D-6E8A-4147-A177-3AD203B41FA5}">
                      <a16:colId xmlns:a16="http://schemas.microsoft.com/office/drawing/2014/main" val="446640809"/>
                    </a:ext>
                  </a:extLst>
                </a:gridCol>
                <a:gridCol w="1264595">
                  <a:extLst>
                    <a:ext uri="{9D8B030D-6E8A-4147-A177-3AD203B41FA5}">
                      <a16:colId xmlns:a16="http://schemas.microsoft.com/office/drawing/2014/main" val="898882206"/>
                    </a:ext>
                  </a:extLst>
                </a:gridCol>
                <a:gridCol w="1313235">
                  <a:extLst>
                    <a:ext uri="{9D8B030D-6E8A-4147-A177-3AD203B41FA5}">
                      <a16:colId xmlns:a16="http://schemas.microsoft.com/office/drawing/2014/main" val="930086029"/>
                    </a:ext>
                  </a:extLst>
                </a:gridCol>
                <a:gridCol w="1449421">
                  <a:extLst>
                    <a:ext uri="{9D8B030D-6E8A-4147-A177-3AD203B41FA5}">
                      <a16:colId xmlns:a16="http://schemas.microsoft.com/office/drawing/2014/main" val="1894736298"/>
                    </a:ext>
                  </a:extLst>
                </a:gridCol>
              </a:tblGrid>
              <a:tr h="99733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Этап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Описание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Вход процесса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Выход процесса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dirty="0">
                          <a:effectLst/>
                        </a:rPr>
                        <a:t>RACI </a:t>
                      </a:r>
                      <a:r>
                        <a:rPr lang="ru-RU" sz="1400" dirty="0">
                          <a:effectLst/>
                        </a:rPr>
                        <a:t>матрица</a:t>
                      </a: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408240097"/>
                  </a:ext>
                </a:extLst>
              </a:tr>
              <a:tr h="4834057"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400" dirty="0">
                          <a:effectLst/>
                        </a:rPr>
                        <a:t>1</a:t>
                      </a: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dirty="0">
                          <a:effectLst/>
                        </a:rPr>
                        <a:t>Согласование заявки на подбор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dirty="0">
                          <a:effectLst/>
                        </a:rPr>
                        <a:t>Нанимающий руководитель оценивает необходимость найма нового сотрудника и принимает решение.  </a:t>
                      </a:r>
                      <a:br>
                        <a:rPr lang="en-US" sz="1400" dirty="0">
                          <a:effectLst/>
                        </a:rPr>
                      </a:br>
                      <a:br>
                        <a:rPr lang="en-US" sz="1400" dirty="0">
                          <a:effectLst/>
                        </a:rPr>
                      </a:br>
                      <a:r>
                        <a:rPr lang="ru-RU" sz="1400" b="1" dirty="0">
                          <a:effectLst/>
                        </a:rPr>
                        <a:t>Если позиция новая – </a:t>
                      </a:r>
                      <a:r>
                        <a:rPr lang="ru-RU" sz="1400" dirty="0">
                          <a:effectLst/>
                        </a:rPr>
                        <a:t>согласовывает решение с Директором обосновав необходимость. Получив положительный ответ от директора передает заявку на подбор в работу –</a:t>
                      </a:r>
                      <a:r>
                        <a:rPr lang="en-US" sz="1400" dirty="0">
                          <a:effectLst/>
                        </a:rPr>
                        <a:t>  </a:t>
                      </a:r>
                      <a:r>
                        <a:rPr lang="ru-RU" sz="1400" dirty="0">
                          <a:effectLst/>
                        </a:rPr>
                        <a:t>письменное уведомление </a:t>
                      </a:r>
                      <a:r>
                        <a:rPr lang="en-US" sz="1400" dirty="0">
                          <a:effectLst/>
                        </a:rPr>
                        <a:t>HR Director. </a:t>
                      </a:r>
                      <a:r>
                        <a:rPr lang="ru-RU" sz="1400" dirty="0">
                          <a:effectLst/>
                        </a:rPr>
                        <a:t>Если решение Директора отрицательное – пересматривает распределение текущих ресурсов и задач. </a:t>
                      </a:r>
                      <a:br>
                        <a:rPr lang="en-US" sz="1400" dirty="0">
                          <a:effectLst/>
                        </a:rPr>
                      </a:br>
                      <a:br>
                        <a:rPr lang="en-US" sz="1400" dirty="0">
                          <a:effectLst/>
                        </a:rPr>
                      </a:br>
                      <a:r>
                        <a:rPr lang="ru-RU" sz="1400" b="1" dirty="0">
                          <a:effectLst/>
                        </a:rPr>
                        <a:t>Если позиция не новая</a:t>
                      </a:r>
                      <a:r>
                        <a:rPr lang="ru-RU" sz="1400" dirty="0">
                          <a:effectLst/>
                        </a:rPr>
                        <a:t>, а является заменой существующего сотрудника – заявку сразу  передает в работу </a:t>
                      </a:r>
                      <a:r>
                        <a:rPr lang="en-US" sz="1400" dirty="0">
                          <a:effectLst/>
                        </a:rPr>
                        <a:t>HR Director. </a:t>
                      </a:r>
                      <a:br>
                        <a:rPr lang="ru-RU" sz="1400" dirty="0">
                          <a:effectLst/>
                        </a:rPr>
                      </a:b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В случае возникновения вопросов и для консультации обратиться к </a:t>
                      </a:r>
                      <a:r>
                        <a:rPr lang="en-US" sz="1400" dirty="0">
                          <a:effectLst/>
                        </a:rPr>
                        <a:t>HR Director</a:t>
                      </a:r>
                      <a:r>
                        <a:rPr lang="ru-RU" sz="1400" dirty="0">
                          <a:effectLst/>
                        </a:rPr>
                        <a:t> для любого из этапов (помощь в оценке необходимости, стоимости, составления обоснования, перераспределение ресурсов и </a:t>
                      </a:r>
                      <a:r>
                        <a:rPr lang="ru-RU" sz="1400" dirty="0" err="1">
                          <a:effectLst/>
                        </a:rPr>
                        <a:t>др</a:t>
                      </a:r>
                      <a:r>
                        <a:rPr lang="ru-RU" sz="1400" dirty="0">
                          <a:effectLst/>
                        </a:rPr>
                        <a:t>). </a:t>
                      </a:r>
                    </a:p>
                    <a:p>
                      <a:pPr rtl="0" fontAlgn="b"/>
                      <a:endParaRPr lang="ru-RU" sz="1400" dirty="0">
                        <a:effectLst/>
                      </a:endParaRPr>
                    </a:p>
                    <a:p>
                      <a:pPr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Необходимость замены на текущей позиции. Или открытие новой позиции.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Заявка на подбор согласована директором (*для новой роли) , </a:t>
                      </a:r>
                    </a:p>
                    <a:p>
                      <a:r>
                        <a:rPr lang="ru-RU" sz="1400" dirty="0"/>
                        <a:t>Передана в работу </a:t>
                      </a:r>
                      <a:r>
                        <a:rPr lang="en-US" sz="1400" dirty="0"/>
                        <a:t>HR Director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effectLst/>
                        </a:rPr>
                        <a:t>R – нанимающий менеджер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A – Директор  / нанимающий менеджер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C – </a:t>
                      </a:r>
                      <a:r>
                        <a:rPr lang="en-US" sz="1400" dirty="0">
                          <a:effectLst/>
                        </a:rPr>
                        <a:t>HR Director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I – рекрутер, </a:t>
                      </a:r>
                      <a:endParaRPr lang="ru-RU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9370012"/>
                  </a:ext>
                </a:extLst>
              </a:tr>
              <a:tr h="321013">
                <a:tc>
                  <a:txBody>
                    <a:bodyPr/>
                    <a:lstStyle/>
                    <a:p>
                      <a:pPr rtl="0" fontAlgn="b"/>
                      <a:endParaRPr lang="ru-RU" sz="140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rtl="0" fontAlgn="ctr"/>
                      <a:endParaRPr lang="ru-RU" sz="140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237035835"/>
                  </a:ext>
                </a:extLst>
              </a:tr>
              <a:tr h="679100">
                <a:tc>
                  <a:txBody>
                    <a:bodyPr/>
                    <a:lstStyle/>
                    <a:p>
                      <a:pPr algn="r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1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marL="0" indent="0" rtl="0" fontAlgn="b">
                        <a:buFont typeface="Wingdings" panose="05000000000000000000" pitchFamily="2" charset="2"/>
                        <a:buNone/>
                      </a:pPr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3375932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558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E063FC-AE59-4D97-8E8A-8BCD6E58C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4499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41F6FE3-624C-48A5-9272-3E0EB65B8A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7608091"/>
              </p:ext>
            </p:extLst>
          </p:nvPr>
        </p:nvGraphicFramePr>
        <p:xfrm>
          <a:off x="0" y="365127"/>
          <a:ext cx="12149847" cy="6959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0215">
                  <a:extLst>
                    <a:ext uri="{9D8B030D-6E8A-4147-A177-3AD203B41FA5}">
                      <a16:colId xmlns:a16="http://schemas.microsoft.com/office/drawing/2014/main" val="841483372"/>
                    </a:ext>
                  </a:extLst>
                </a:gridCol>
                <a:gridCol w="1233665">
                  <a:extLst>
                    <a:ext uri="{9D8B030D-6E8A-4147-A177-3AD203B41FA5}">
                      <a16:colId xmlns:a16="http://schemas.microsoft.com/office/drawing/2014/main" val="2524480093"/>
                    </a:ext>
                  </a:extLst>
                </a:gridCol>
                <a:gridCol w="7255294">
                  <a:extLst>
                    <a:ext uri="{9D8B030D-6E8A-4147-A177-3AD203B41FA5}">
                      <a16:colId xmlns:a16="http://schemas.microsoft.com/office/drawing/2014/main" val="446640809"/>
                    </a:ext>
                  </a:extLst>
                </a:gridCol>
                <a:gridCol w="797669">
                  <a:extLst>
                    <a:ext uri="{9D8B030D-6E8A-4147-A177-3AD203B41FA5}">
                      <a16:colId xmlns:a16="http://schemas.microsoft.com/office/drawing/2014/main" val="898882206"/>
                    </a:ext>
                  </a:extLst>
                </a:gridCol>
                <a:gridCol w="1332689">
                  <a:extLst>
                    <a:ext uri="{9D8B030D-6E8A-4147-A177-3AD203B41FA5}">
                      <a16:colId xmlns:a16="http://schemas.microsoft.com/office/drawing/2014/main" val="930086029"/>
                    </a:ext>
                  </a:extLst>
                </a:gridCol>
                <a:gridCol w="1060315">
                  <a:extLst>
                    <a:ext uri="{9D8B030D-6E8A-4147-A177-3AD203B41FA5}">
                      <a16:colId xmlns:a16="http://schemas.microsoft.com/office/drawing/2014/main" val="1894736298"/>
                    </a:ext>
                  </a:extLst>
                </a:gridCol>
              </a:tblGrid>
              <a:tr h="71099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Этап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Описание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Вход процесса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Выход процесса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dirty="0">
                          <a:effectLst/>
                        </a:rPr>
                        <a:t>RACI </a:t>
                      </a:r>
                      <a:r>
                        <a:rPr lang="ru-RU" sz="1400" dirty="0">
                          <a:effectLst/>
                        </a:rPr>
                        <a:t>матрица</a:t>
                      </a: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4082400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b"/>
                      <a:endParaRPr lang="ru-RU" sz="140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rtl="0" fontAlgn="ctr"/>
                      <a:endParaRPr lang="ru-RU" sz="140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237035835"/>
                  </a:ext>
                </a:extLst>
              </a:tr>
              <a:tr h="48412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1.1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dirty="0">
                          <a:effectLst/>
                        </a:rPr>
                        <a:t>Приоритезация выполнения запроса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marL="0" indent="0" rtl="0" fontAlgn="b">
                        <a:buFont typeface="Wingdings" panose="05000000000000000000" pitchFamily="2" charset="2"/>
                        <a:buNone/>
                      </a:pPr>
                      <a:r>
                        <a:rPr lang="en-US" sz="1400" dirty="0">
                          <a:effectLst/>
                        </a:rPr>
                        <a:t>HR Director</a:t>
                      </a:r>
                      <a:r>
                        <a:rPr lang="ru-RU" sz="1400" dirty="0">
                          <a:effectLst/>
                        </a:rPr>
                        <a:t> получает запрос, проясняет критичность роли, вносит в список запроса на подбор. Передает в работу  рекрутеру с учетом нагрузки и приоритета заявки в отношении всех текущих заявок на подбор в компании. 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В ходе выполнения запроса на подбор приоритет может быть откорректирован в соответствии с ситуацией. </a:t>
                      </a:r>
                      <a:br>
                        <a:rPr lang="ru-RU" sz="1400" dirty="0">
                          <a:effectLst/>
                        </a:rPr>
                      </a:br>
                      <a:endParaRPr lang="ru-RU" sz="1400" dirty="0">
                        <a:effectLst/>
                      </a:endParaRPr>
                    </a:p>
                    <a:p>
                      <a:pPr marL="0" indent="0" rtl="0" fontAlgn="b">
                        <a:buFont typeface="Wingdings" panose="05000000000000000000" pitchFamily="2" charset="2"/>
                        <a:buNone/>
                      </a:pPr>
                      <a:r>
                        <a:rPr lang="ru-RU" sz="1400" b="1" i="1" u="sng" dirty="0">
                          <a:effectLst/>
                        </a:rPr>
                        <a:t>Приоритет: </a:t>
                      </a:r>
                      <a:r>
                        <a:rPr lang="ru-RU" sz="1400" b="1" i="1" dirty="0">
                          <a:effectLst/>
                        </a:rPr>
                        <a:t>	</a:t>
                      </a:r>
                      <a:r>
                        <a:rPr lang="ru-RU" sz="1400" b="0" i="1" dirty="0">
                          <a:effectLst/>
                        </a:rPr>
                        <a:t>Степень важности обработки вакансии по сравнению с другими (с учетом бизнес потребности, имеющихся ресурсов для поиска и особенностей вакансии) </a:t>
                      </a:r>
                    </a:p>
                    <a:p>
                      <a:pPr marL="0" indent="0" rtl="0" fontAlgn="b">
                        <a:buFont typeface="Wingdings" panose="05000000000000000000" pitchFamily="2" charset="2"/>
                        <a:buNone/>
                      </a:pPr>
                      <a:endParaRPr lang="ru-RU" sz="1400" b="0" i="1" dirty="0">
                        <a:effectLst/>
                      </a:endParaRPr>
                    </a:p>
                    <a:p>
                      <a:pPr marL="0" indent="0" rtl="0" fontAlgn="b">
                        <a:buFont typeface="Wingdings" panose="05000000000000000000" pitchFamily="2" charset="2"/>
                        <a:buNone/>
                      </a:pPr>
                      <a:r>
                        <a:rPr lang="ru-RU" sz="1400" b="1" dirty="0">
                          <a:effectLst/>
                        </a:rPr>
                        <a:t>Критичный</a:t>
                      </a:r>
                      <a:r>
                        <a:rPr lang="ru-RU" sz="1400" dirty="0">
                          <a:effectLst/>
                        </a:rPr>
                        <a:t>	Исключительный случай - почти весь ресурс направлен на закрытие этой вакансии</a:t>
                      </a:r>
                    </a:p>
                    <a:p>
                      <a:pPr marL="0" indent="0" rtl="0" fontAlgn="b">
                        <a:buFont typeface="Wingdings" panose="05000000000000000000" pitchFamily="2" charset="2"/>
                        <a:buNone/>
                      </a:pPr>
                      <a:r>
                        <a:rPr lang="ru-RU" sz="1400" b="1" dirty="0">
                          <a:effectLst/>
                        </a:rPr>
                        <a:t>Высокий</a:t>
                      </a:r>
                      <a:r>
                        <a:rPr lang="ru-RU" sz="1400" dirty="0">
                          <a:effectLst/>
                        </a:rPr>
                        <a:t>	Вакансия имеет высокую важность / срочность</a:t>
                      </a:r>
                    </a:p>
                    <a:p>
                      <a:pPr marL="0" indent="0" rtl="0" fontAlgn="b">
                        <a:buFont typeface="Wingdings" panose="05000000000000000000" pitchFamily="2" charset="2"/>
                        <a:buNone/>
                      </a:pPr>
                      <a:r>
                        <a:rPr lang="ru-RU" sz="1400" b="1" dirty="0">
                          <a:effectLst/>
                        </a:rPr>
                        <a:t>Средний</a:t>
                      </a:r>
                      <a:r>
                        <a:rPr lang="ru-RU" sz="1400" dirty="0">
                          <a:effectLst/>
                        </a:rPr>
                        <a:t>	Вакансия имеет среднюю важность / срочность</a:t>
                      </a:r>
                    </a:p>
                    <a:p>
                      <a:pPr marL="0" indent="0" rtl="0" fontAlgn="b">
                        <a:buFont typeface="Wingdings" panose="05000000000000000000" pitchFamily="2" charset="2"/>
                        <a:buNone/>
                      </a:pPr>
                      <a:r>
                        <a:rPr lang="ru-RU" sz="1400" b="1" dirty="0">
                          <a:effectLst/>
                        </a:rPr>
                        <a:t>Низкий</a:t>
                      </a:r>
                      <a:r>
                        <a:rPr lang="ru-RU" sz="1400" dirty="0">
                          <a:effectLst/>
                        </a:rPr>
                        <a:t>	Вакансия имеет низкую важность / срочность</a:t>
                      </a:r>
                      <a:br>
                        <a:rPr lang="ru-RU" sz="1400" dirty="0">
                          <a:effectLst/>
                        </a:rPr>
                      </a:b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b="1" u="sng" dirty="0">
                          <a:effectLst/>
                        </a:rPr>
                        <a:t>ВАЖНО! </a:t>
                      </a:r>
                    </a:p>
                    <a:p>
                      <a:pPr marL="0" indent="0" rtl="0" fontAlgn="b">
                        <a:buFont typeface="Wingdings" panose="05000000000000000000" pitchFamily="2" charset="2"/>
                        <a:buNone/>
                      </a:pPr>
                      <a:endParaRPr lang="ru-RU" sz="1400" b="1" u="sng" dirty="0">
                        <a:effectLst/>
                      </a:endParaRPr>
                    </a:p>
                    <a:p>
                      <a:pPr marL="285750" indent="-285750" rtl="0" fontAlgn="b">
                        <a:buFont typeface="Wingdings" panose="05000000000000000000" pitchFamily="2" charset="2"/>
                        <a:buChar char="ü"/>
                      </a:pPr>
                      <a:r>
                        <a:rPr lang="ru-RU" sz="1400" b="1" dirty="0">
                          <a:effectLst/>
                        </a:rPr>
                        <a:t>!!  Итоговый Приоритет </a:t>
                      </a:r>
                      <a:r>
                        <a:rPr lang="ru-RU" sz="1400" dirty="0">
                          <a:effectLst/>
                        </a:rPr>
                        <a:t>заявок в работе подготавливает </a:t>
                      </a:r>
                      <a:r>
                        <a:rPr lang="en-US" sz="1400" dirty="0">
                          <a:effectLst/>
                        </a:rPr>
                        <a:t>HR Director</a:t>
                      </a:r>
                      <a:r>
                        <a:rPr lang="ru-RU" sz="1400" dirty="0">
                          <a:effectLst/>
                        </a:rPr>
                        <a:t> и согласовывает Директор. </a:t>
                      </a:r>
                    </a:p>
                    <a:p>
                      <a:pPr marL="285750" indent="-285750" rtl="0" fontAlgn="b">
                        <a:buFont typeface="Wingdings" panose="05000000000000000000" pitchFamily="2" charset="2"/>
                        <a:buChar char="ü"/>
                      </a:pPr>
                      <a:endParaRPr lang="ru-RU" sz="1400" dirty="0">
                        <a:effectLst/>
                      </a:endParaRPr>
                    </a:p>
                    <a:p>
                      <a:pPr marL="285750" indent="-285750" rtl="0" fontAlgn="b">
                        <a:buFont typeface="Wingdings" panose="05000000000000000000" pitchFamily="2" charset="2"/>
                        <a:buChar char="ü"/>
                      </a:pPr>
                      <a:r>
                        <a:rPr lang="ru-RU" sz="1400" b="1" dirty="0">
                          <a:effectLst/>
                        </a:rPr>
                        <a:t>!!  </a:t>
                      </a:r>
                      <a:r>
                        <a:rPr lang="en-US" sz="1400" b="1" dirty="0">
                          <a:effectLst/>
                        </a:rPr>
                        <a:t>SLA</a:t>
                      </a:r>
                      <a:r>
                        <a:rPr lang="ru-RU" sz="1400" b="1" dirty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– срок закрытия заявки зависит от ряда факторов, основным из которых является скорость реакции как рекрутера, так и нанимающего руководителя.  Минимальные сроки закрытия вакансии для нашей компании</a:t>
                      </a:r>
                    </a:p>
                    <a:p>
                      <a:pPr marL="0" indent="0" rtl="0" fontAlgn="b">
                        <a:buFont typeface="Wingdings" panose="05000000000000000000" pitchFamily="2" charset="2"/>
                        <a:buNone/>
                      </a:pP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- Офисный персонал – 1 месяц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- Сотрудники швейного производства – 1,5 месяца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- Руководящие позиции – 2 месяца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400" dirty="0">
                          <a:effectLst/>
                        </a:rPr>
                        <a:t>- Позиции вне РБ - 2 месяца</a:t>
                      </a:r>
                    </a:p>
                    <a:p>
                      <a:pPr marL="0" indent="0" rtl="0" fontAlgn="b">
                        <a:buFont typeface="Wingdings" panose="05000000000000000000" pitchFamily="2" charset="2"/>
                        <a:buNone/>
                      </a:pPr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dirty="0">
                          <a:effectLst/>
                        </a:rPr>
                        <a:t>Получена заявка на подбор. 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effectLst/>
                        </a:rPr>
                        <a:t>Заявка принята в работу, присвоен приоритет. </a:t>
                      </a:r>
                      <a:br>
                        <a:rPr lang="ru-RU" sz="1400" dirty="0">
                          <a:effectLst/>
                        </a:rPr>
                      </a:b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Внутренний документ «Список вакансий» (доступ через </a:t>
                      </a:r>
                      <a:r>
                        <a:rPr lang="en-US" sz="1400" dirty="0"/>
                        <a:t>HR Director</a:t>
                      </a:r>
                      <a:r>
                        <a:rPr lang="ru-RU" sz="1400" dirty="0"/>
                        <a:t>)</a:t>
                      </a:r>
                      <a:endParaRPr lang="ru-RU" sz="1400" dirty="0">
                        <a:effectLst/>
                      </a:endParaRPr>
                    </a:p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dirty="0">
                          <a:effectLst/>
                        </a:rPr>
                        <a:t>R - </a:t>
                      </a:r>
                      <a:r>
                        <a:rPr lang="en-US" sz="1400" dirty="0">
                          <a:effectLst/>
                        </a:rPr>
                        <a:t>HR Director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A - Директор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C - нанимающий руководитель, рекрутер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I – нанимающий руководитель, рекрутер</a:t>
                      </a: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3375932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7819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E063FC-AE59-4D97-8E8A-8BCD6E58C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4499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41F6FE3-624C-48A5-9272-3E0EB65B8A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5242924"/>
              </p:ext>
            </p:extLst>
          </p:nvPr>
        </p:nvGraphicFramePr>
        <p:xfrm>
          <a:off x="0" y="330740"/>
          <a:ext cx="12191999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0215">
                  <a:extLst>
                    <a:ext uri="{9D8B030D-6E8A-4147-A177-3AD203B41FA5}">
                      <a16:colId xmlns:a16="http://schemas.microsoft.com/office/drawing/2014/main" val="841483372"/>
                    </a:ext>
                  </a:extLst>
                </a:gridCol>
                <a:gridCol w="1154304">
                  <a:extLst>
                    <a:ext uri="{9D8B030D-6E8A-4147-A177-3AD203B41FA5}">
                      <a16:colId xmlns:a16="http://schemas.microsoft.com/office/drawing/2014/main" val="2524480093"/>
                    </a:ext>
                  </a:extLst>
                </a:gridCol>
                <a:gridCol w="6371617">
                  <a:extLst>
                    <a:ext uri="{9D8B030D-6E8A-4147-A177-3AD203B41FA5}">
                      <a16:colId xmlns:a16="http://schemas.microsoft.com/office/drawing/2014/main" val="446640809"/>
                    </a:ext>
                  </a:extLst>
                </a:gridCol>
                <a:gridCol w="1400783">
                  <a:extLst>
                    <a:ext uri="{9D8B030D-6E8A-4147-A177-3AD203B41FA5}">
                      <a16:colId xmlns:a16="http://schemas.microsoft.com/office/drawing/2014/main" val="898882206"/>
                    </a:ext>
                  </a:extLst>
                </a:gridCol>
                <a:gridCol w="1088201">
                  <a:extLst>
                    <a:ext uri="{9D8B030D-6E8A-4147-A177-3AD203B41FA5}">
                      <a16:colId xmlns:a16="http://schemas.microsoft.com/office/drawing/2014/main" val="930086029"/>
                    </a:ext>
                  </a:extLst>
                </a:gridCol>
                <a:gridCol w="1706879">
                  <a:extLst>
                    <a:ext uri="{9D8B030D-6E8A-4147-A177-3AD203B41FA5}">
                      <a16:colId xmlns:a16="http://schemas.microsoft.com/office/drawing/2014/main" val="1894736298"/>
                    </a:ext>
                  </a:extLst>
                </a:gridCol>
              </a:tblGrid>
              <a:tr h="647253"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/>
                        <a:t>Этап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dirty="0">
                          <a:effectLst/>
                        </a:rPr>
                        <a:t>Описание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dirty="0">
                          <a:effectLst/>
                        </a:rPr>
                        <a:t>Вход процесса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dirty="0">
                          <a:effectLst/>
                        </a:rPr>
                        <a:t>Выход процесса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dirty="0">
                          <a:effectLst/>
                        </a:rPr>
                        <a:t>RACI </a:t>
                      </a:r>
                      <a:r>
                        <a:rPr lang="ru-RU" sz="1400" dirty="0">
                          <a:effectLst/>
                        </a:rPr>
                        <a:t>матрица</a:t>
                      </a: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408240097"/>
                  </a:ext>
                </a:extLst>
              </a:tr>
              <a:tr h="5503393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2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dirty="0">
                          <a:effectLst/>
                        </a:rPr>
                        <a:t>Составление вакансии 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dirty="0">
                          <a:effectLst/>
                        </a:rPr>
                        <a:t>2.1. Нанимающий менеджер описывает всю необходимую информацию о вакансии, используя шаблон </a:t>
                      </a:r>
                    </a:p>
                    <a:p>
                      <a:pPr algn="l" rtl="0" fontAlgn="b"/>
                      <a:r>
                        <a:rPr lang="en-US" sz="1400" dirty="0">
                          <a:effectLst/>
                          <a:hlinkClick r:id="rId2"/>
                        </a:rPr>
                        <a:t>http://corporateclothinginternal.online/home/reglamenty/rabota-s-personalom/najm/najm-dlya-rukovoditelya/shablon-zayavki-na-vakansiyu/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br>
                        <a:rPr lang="ru-RU" sz="1400" dirty="0">
                          <a:effectLst/>
                        </a:rPr>
                      </a:br>
                      <a:endParaRPr lang="ru-RU" sz="1400" dirty="0">
                        <a:effectLst/>
                      </a:endParaRPr>
                    </a:p>
                    <a:p>
                      <a:pPr algn="l" rtl="0" fontAlgn="b"/>
                      <a:r>
                        <a:rPr lang="ru-RU" sz="1400" b="1" dirty="0">
                          <a:effectLst/>
                        </a:rPr>
                        <a:t>Обязательные для предоставления пункты: </a:t>
                      </a:r>
                    </a:p>
                    <a:p>
                      <a:pPr algn="l" rtl="0" fontAlgn="b"/>
                      <a:r>
                        <a:rPr lang="ru-RU" sz="1400" dirty="0">
                          <a:effectLst/>
                        </a:rPr>
                        <a:t>1  описание рабочих задач,</a:t>
                      </a:r>
                    </a:p>
                    <a:p>
                      <a:pPr marL="0" indent="0" algn="l" rtl="0" fontAlgn="b">
                        <a:buFontTx/>
                        <a:buNone/>
                      </a:pPr>
                      <a:r>
                        <a:rPr lang="ru-RU" sz="1400" dirty="0">
                          <a:effectLst/>
                        </a:rPr>
                        <a:t>2 требования к компетенциям ( технические  и мягкие навыки, навыки обязательные и желательные), к опыту и образованию</a:t>
                      </a:r>
                    </a:p>
                    <a:p>
                      <a:pPr marL="0" indent="0" algn="l" rtl="0" fontAlgn="b">
                        <a:buFontTx/>
                        <a:buNone/>
                      </a:pPr>
                      <a:r>
                        <a:rPr lang="ru-RU" sz="1400" dirty="0">
                          <a:effectLst/>
                        </a:rPr>
                        <a:t>3 Диапазон заработной платы и способ выплат (оклад / оклад и переменная часть)</a:t>
                      </a:r>
                    </a:p>
                    <a:p>
                      <a:pPr marL="0" indent="0" algn="l" rtl="0" fontAlgn="b">
                        <a:buFontTx/>
                        <a:buNone/>
                      </a:pPr>
                      <a:r>
                        <a:rPr lang="ru-RU" sz="1400" dirty="0">
                          <a:effectLst/>
                        </a:rPr>
                        <a:t>4 Условия труда и преимущества работы в команде</a:t>
                      </a:r>
                    </a:p>
                    <a:p>
                      <a:pPr algn="l" rtl="0" fontAlgn="b"/>
                      <a:r>
                        <a:rPr lang="ru-RU" sz="1400" dirty="0">
                          <a:effectLst/>
                        </a:rPr>
                        <a:t>5 При необходимости этапа с тестовым заданием предоставляет материалы и условия его выполнения. </a:t>
                      </a:r>
                      <a:br>
                        <a:rPr lang="ru-RU" sz="1400" dirty="0">
                          <a:effectLst/>
                        </a:rPr>
                      </a:br>
                      <a:endParaRPr lang="ru-RU" sz="1400" dirty="0">
                        <a:effectLst/>
                      </a:endParaRPr>
                    </a:p>
                    <a:p>
                      <a:pPr algn="l" rtl="0" fontAlgn="b"/>
                      <a:r>
                        <a:rPr lang="ru-RU" sz="1400" dirty="0">
                          <a:effectLst/>
                        </a:rPr>
                        <a:t>2.2 Получив информацию по вакансии от руководителя, рекрутер составляет: 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-      портрета кандидата</a:t>
                      </a:r>
                    </a:p>
                    <a:p>
                      <a:pPr algn="l" rtl="0" fontAlgn="b"/>
                      <a:r>
                        <a:rPr lang="ru-RU" sz="1400" dirty="0">
                          <a:effectLst/>
                        </a:rPr>
                        <a:t>-      условия работы</a:t>
                      </a:r>
                    </a:p>
                    <a:p>
                      <a:pPr marL="285750" indent="-285750" algn="l" rtl="0" fontAlgn="b">
                        <a:buFontTx/>
                        <a:buChar char="-"/>
                      </a:pPr>
                      <a:r>
                        <a:rPr lang="ru-RU" sz="1400" dirty="0">
                          <a:effectLst/>
                        </a:rPr>
                        <a:t>ключевые компетенции</a:t>
                      </a:r>
                    </a:p>
                    <a:p>
                      <a:pPr marL="285750" indent="-285750" algn="l" rtl="0" fontAlgn="b">
                        <a:buFontTx/>
                        <a:buChar char="-"/>
                      </a:pPr>
                      <a:r>
                        <a:rPr lang="ru-RU" sz="1400" dirty="0">
                          <a:effectLst/>
                        </a:rPr>
                        <a:t>критерии отбора</a:t>
                      </a:r>
                    </a:p>
                    <a:p>
                      <a:pPr marL="285750" indent="-285750" algn="l" rtl="0" fontAlgn="b">
                        <a:buFontTx/>
                        <a:buChar char="-"/>
                      </a:pPr>
                      <a:r>
                        <a:rPr lang="ru-RU" sz="1400" dirty="0">
                          <a:effectLst/>
                        </a:rPr>
                        <a:t>текст вакансии</a:t>
                      </a:r>
                    </a:p>
                    <a:p>
                      <a:pPr marL="285750" indent="-285750" algn="l" rtl="0" fontAlgn="b">
                        <a:buFontTx/>
                        <a:buChar char="-"/>
                      </a:pPr>
                      <a:r>
                        <a:rPr lang="ru-RU" sz="1400" dirty="0">
                          <a:effectLst/>
                        </a:rPr>
                        <a:t>анализирует общий рынок </a:t>
                      </a:r>
                      <a:r>
                        <a:rPr lang="ru-RU" sz="1400" dirty="0" err="1">
                          <a:effectLst/>
                        </a:rPr>
                        <a:t>зп</a:t>
                      </a:r>
                      <a:r>
                        <a:rPr lang="ru-RU" sz="1400" dirty="0">
                          <a:effectLst/>
                        </a:rPr>
                        <a:t> по вакансии </a:t>
                      </a:r>
                    </a:p>
                    <a:p>
                      <a:pPr marL="285750" indent="-285750" algn="l" rtl="0" fontAlgn="b">
                        <a:buFontTx/>
                        <a:buChar char="-"/>
                      </a:pPr>
                      <a:r>
                        <a:rPr lang="ru-RU" sz="1400" dirty="0">
                          <a:effectLst/>
                        </a:rPr>
                        <a:t>анализирует каналы поиска</a:t>
                      </a:r>
                      <a:br>
                        <a:rPr lang="ru-RU" sz="1400" dirty="0">
                          <a:effectLst/>
                        </a:rPr>
                      </a:br>
                      <a:endParaRPr lang="ru-RU" sz="1400" dirty="0">
                        <a:effectLst/>
                      </a:endParaRPr>
                    </a:p>
                    <a:p>
                      <a:pPr marL="0" indent="0" algn="l" rtl="0" fontAlgn="b">
                        <a:buFontTx/>
                        <a:buNone/>
                      </a:pPr>
                      <a:r>
                        <a:rPr lang="ru-RU" sz="1400" dirty="0">
                          <a:effectLst/>
                        </a:rPr>
                        <a:t>2.3. Рекрутер и нанимающий руководитель проводят бриф / калибровочную встречу для прояснения  и согласования всех данных из пункта 2.2</a:t>
                      </a: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dirty="0">
                          <a:effectLst/>
                        </a:rPr>
                        <a:t>Согласована заявка на подбор. </a:t>
                      </a:r>
                    </a:p>
                    <a:p>
                      <a:pPr algn="l" rtl="0" fontAlgn="b"/>
                      <a:r>
                        <a:rPr lang="ru-RU" sz="1400" dirty="0">
                          <a:effectLst/>
                        </a:rPr>
                        <a:t>Бриф с нанимающим менеджером.  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dirty="0">
                          <a:effectLst/>
                        </a:rPr>
                        <a:t>Согласована вакансия . 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effectLst/>
                        </a:rPr>
                        <a:t>R – Рекрутер , нанимающий менеджер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A - нанимающий менеджер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C - </a:t>
                      </a:r>
                      <a:r>
                        <a:rPr lang="en-US" sz="1400" dirty="0">
                          <a:effectLst/>
                        </a:rPr>
                        <a:t>HR Director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I - </a:t>
                      </a:r>
                    </a:p>
                    <a:p>
                      <a:pPr algn="l" rtl="0" fontAlgn="b"/>
                      <a:endParaRPr lang="ru-RU" sz="1400" b="1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589370012"/>
                  </a:ext>
                </a:extLst>
              </a:tr>
              <a:tr h="250154"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algn="l" rtl="0" fontAlgn="ctr"/>
                      <a:endParaRPr lang="ru-RU" sz="140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758005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280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E063FC-AE59-4D97-8E8A-8BCD6E58C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4499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41F6FE3-624C-48A5-9272-3E0EB65B8A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4913234"/>
              </p:ext>
            </p:extLst>
          </p:nvPr>
        </p:nvGraphicFramePr>
        <p:xfrm>
          <a:off x="0" y="330740"/>
          <a:ext cx="12191999" cy="65272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0215">
                  <a:extLst>
                    <a:ext uri="{9D8B030D-6E8A-4147-A177-3AD203B41FA5}">
                      <a16:colId xmlns:a16="http://schemas.microsoft.com/office/drawing/2014/main" val="841483372"/>
                    </a:ext>
                  </a:extLst>
                </a:gridCol>
                <a:gridCol w="1125121">
                  <a:extLst>
                    <a:ext uri="{9D8B030D-6E8A-4147-A177-3AD203B41FA5}">
                      <a16:colId xmlns:a16="http://schemas.microsoft.com/office/drawing/2014/main" val="2524480093"/>
                    </a:ext>
                  </a:extLst>
                </a:gridCol>
                <a:gridCol w="6721813">
                  <a:extLst>
                    <a:ext uri="{9D8B030D-6E8A-4147-A177-3AD203B41FA5}">
                      <a16:colId xmlns:a16="http://schemas.microsoft.com/office/drawing/2014/main" val="446640809"/>
                    </a:ext>
                  </a:extLst>
                </a:gridCol>
                <a:gridCol w="1167319">
                  <a:extLst>
                    <a:ext uri="{9D8B030D-6E8A-4147-A177-3AD203B41FA5}">
                      <a16:colId xmlns:a16="http://schemas.microsoft.com/office/drawing/2014/main" val="898882206"/>
                    </a:ext>
                  </a:extLst>
                </a:gridCol>
                <a:gridCol w="1167319">
                  <a:extLst>
                    <a:ext uri="{9D8B030D-6E8A-4147-A177-3AD203B41FA5}">
                      <a16:colId xmlns:a16="http://schemas.microsoft.com/office/drawing/2014/main" val="930086029"/>
                    </a:ext>
                  </a:extLst>
                </a:gridCol>
                <a:gridCol w="1540212">
                  <a:extLst>
                    <a:ext uri="{9D8B030D-6E8A-4147-A177-3AD203B41FA5}">
                      <a16:colId xmlns:a16="http://schemas.microsoft.com/office/drawing/2014/main" val="1894736298"/>
                    </a:ext>
                  </a:extLst>
                </a:gridCol>
              </a:tblGrid>
              <a:tr h="68655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Этап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Описание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Вход процесса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Выход процесса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dirty="0">
                          <a:effectLst/>
                        </a:rPr>
                        <a:t>RACI </a:t>
                      </a:r>
                      <a:r>
                        <a:rPr lang="ru-RU" sz="1400" dirty="0">
                          <a:effectLst/>
                        </a:rPr>
                        <a:t>матрица</a:t>
                      </a: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408240097"/>
                  </a:ext>
                </a:extLst>
              </a:tr>
              <a:tr h="5373220"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400" dirty="0">
                          <a:effectLst/>
                        </a:rPr>
                        <a:t>3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dirty="0">
                          <a:effectLst/>
                        </a:rPr>
                        <a:t>Размещение вакансии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marL="342900" indent="-342900" algn="l" rtl="0" fontAlgn="b">
                        <a:buAutoNum type="arabicPeriod"/>
                      </a:pPr>
                      <a:r>
                        <a:rPr lang="ru-RU" sz="1400" dirty="0">
                          <a:effectLst/>
                        </a:rPr>
                        <a:t>Рекрутер проводит анализ различных площадок для размещения вакансии (сайты поиска работы, корпоративные внешние и внутренние ресурсы, социальные и рабочие сети, </a:t>
                      </a:r>
                      <a:r>
                        <a:rPr lang="ru-RU" sz="1400" dirty="0" err="1">
                          <a:effectLst/>
                        </a:rPr>
                        <a:t>вайбер</a:t>
                      </a:r>
                      <a:r>
                        <a:rPr lang="ru-RU" sz="1400" dirty="0">
                          <a:effectLst/>
                        </a:rPr>
                        <a:t> / </a:t>
                      </a:r>
                      <a:r>
                        <a:rPr lang="ru-RU" sz="1400" dirty="0" err="1">
                          <a:effectLst/>
                        </a:rPr>
                        <a:t>тг</a:t>
                      </a:r>
                      <a:r>
                        <a:rPr lang="ru-RU" sz="1400" dirty="0">
                          <a:effectLst/>
                        </a:rPr>
                        <a:t> каналы , личные публикации, публикации на локальных медиа ресурсах, реклама). Публикует вакансию используя наиболее подходящие. </a:t>
                      </a:r>
                    </a:p>
                    <a:p>
                      <a:pPr marL="342900" indent="-342900" algn="l" rtl="0" fontAlgn="b">
                        <a:buAutoNum type="arabicPeriod"/>
                      </a:pPr>
                      <a:endParaRPr lang="ru-RU" sz="1400" dirty="0">
                        <a:effectLst/>
                      </a:endParaRPr>
                    </a:p>
                    <a:p>
                      <a:pPr marL="342900" indent="-342900" algn="l" rtl="0" fontAlgn="b">
                        <a:buAutoNum type="arabicPeriod"/>
                      </a:pPr>
                      <a:r>
                        <a:rPr lang="ru-RU" sz="1400" dirty="0">
                          <a:effectLst/>
                        </a:rPr>
                        <a:t>С 1 января 2025 для вакансий на территории РБ рекрутер регистрирует вакансию в Общереспубликанском банке вакансий на портале государственной службы занятости. БЕЗ  регистрации на </a:t>
                      </a:r>
                      <a:r>
                        <a:rPr lang="en-US" sz="1400" dirty="0">
                          <a:effectLst/>
                        </a:rPr>
                        <a:t>gsz.gov.by</a:t>
                      </a:r>
                      <a:r>
                        <a:rPr lang="ru-RU" sz="1400" dirty="0">
                          <a:effectLst/>
                        </a:rPr>
                        <a:t> публикация вакансий запрещена. 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Подробности : </a:t>
                      </a:r>
                      <a:r>
                        <a:rPr lang="en-US" sz="1400" dirty="0">
                          <a:effectLst/>
                          <a:hlinkClick r:id="rId2"/>
                        </a:rPr>
                        <a:t>https://ilex.by/news/mintruda-poyasnyaet-nanimatelyam-nyuansy-razmeshheniya-svedenij-o-vakansiyah/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</a:p>
                    <a:p>
                      <a:pPr marL="342900" indent="-342900" algn="l" rtl="0" fontAlgn="b">
                        <a:buAutoNum type="arabicPeriod"/>
                      </a:pPr>
                      <a:endParaRPr lang="ru-RU" sz="1400" dirty="0">
                        <a:effectLst/>
                      </a:endParaRPr>
                    </a:p>
                    <a:p>
                      <a:pPr marL="342900" indent="-342900" algn="l" rtl="0" fontAlgn="b">
                        <a:buAutoNum type="arabicPeriod"/>
                      </a:pPr>
                      <a:r>
                        <a:rPr lang="ru-RU" sz="1400" dirty="0">
                          <a:effectLst/>
                        </a:rPr>
                        <a:t>Рекрутёр использует холодный поиск как отдельный источник поиска кандидатов для большинства вакансий. </a:t>
                      </a:r>
                    </a:p>
                    <a:p>
                      <a:pPr marL="342900" indent="-342900" algn="l" rtl="0" fontAlgn="b">
                        <a:buAutoNum type="arabicPeriod"/>
                      </a:pPr>
                      <a:endParaRPr lang="ru-RU" sz="1400" dirty="0">
                        <a:effectLst/>
                      </a:endParaRPr>
                    </a:p>
                    <a:p>
                      <a:pPr marL="342900" indent="-342900" algn="l" rtl="0" fontAlgn="b">
                        <a:buAutoNum type="arabicPeriod"/>
                      </a:pPr>
                      <a:r>
                        <a:rPr lang="ru-RU" sz="1400" dirty="0">
                          <a:effectLst/>
                        </a:rPr>
                        <a:t>Реферальная программа: дополнительный источник поиска кандидатов. Рекрутер информирует сотрудников о новой вакансии для сбора рекомендаций. 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Вознаграждение (регулярно пересматривается, актуальные суммы у рекрутера) за рекомендацию выплачивается после прохождения ИС новым сотрудником. 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Подробнее о реферальной программе : </a:t>
                      </a:r>
                      <a:r>
                        <a:rPr lang="en-US" sz="1400" dirty="0">
                          <a:effectLst/>
                          <a:hlinkClick r:id="rId3"/>
                        </a:rPr>
                        <a:t>http://corporateclothinginternal.online/benefity/referalnaya-programma/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</a:p>
                    <a:p>
                      <a:pPr marL="0" indent="0" rtl="0" fontAlgn="b">
                        <a:buNone/>
                      </a:pPr>
                      <a:br>
                        <a:rPr lang="ru-RU" sz="1400" dirty="0">
                          <a:effectLst/>
                        </a:rPr>
                      </a:br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dirty="0">
                          <a:effectLst/>
                        </a:rPr>
                        <a:t>Согласованная вакансия. 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dirty="0">
                          <a:effectLst/>
                        </a:rPr>
                        <a:t>Вакансия размещена.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effectLst/>
                        </a:rPr>
                        <a:t>R – рекрутер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A –нанимающий менеджер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C – </a:t>
                      </a:r>
                      <a:r>
                        <a:rPr lang="en-US" sz="1400" dirty="0">
                          <a:effectLst/>
                        </a:rPr>
                        <a:t>HR Director</a:t>
                      </a:r>
                      <a:endParaRPr lang="ru-RU" sz="1400" dirty="0">
                        <a:effectLst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I – нанимающий менеджер</a:t>
                      </a: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589370012"/>
                  </a:ext>
                </a:extLst>
              </a:tr>
              <a:tr h="467484">
                <a:tc>
                  <a:txBody>
                    <a:bodyPr/>
                    <a:lstStyle/>
                    <a:p>
                      <a:pPr rtl="0" fontAlgn="b"/>
                      <a:endParaRPr lang="ru-RU" sz="140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rtl="0" fontAlgn="ctr"/>
                      <a:endParaRPr lang="ru-RU" sz="140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237035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3332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E063FC-AE59-4D97-8E8A-8BCD6E58C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4499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41F6FE3-624C-48A5-9272-3E0EB65B8A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4254590"/>
              </p:ext>
            </p:extLst>
          </p:nvPr>
        </p:nvGraphicFramePr>
        <p:xfrm>
          <a:off x="0" y="330740"/>
          <a:ext cx="12388848" cy="6390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557">
                  <a:extLst>
                    <a:ext uri="{9D8B030D-6E8A-4147-A177-3AD203B41FA5}">
                      <a16:colId xmlns:a16="http://schemas.microsoft.com/office/drawing/2014/main" val="841483372"/>
                    </a:ext>
                  </a:extLst>
                </a:gridCol>
                <a:gridCol w="1021405">
                  <a:extLst>
                    <a:ext uri="{9D8B030D-6E8A-4147-A177-3AD203B41FA5}">
                      <a16:colId xmlns:a16="http://schemas.microsoft.com/office/drawing/2014/main" val="2524480093"/>
                    </a:ext>
                  </a:extLst>
                </a:gridCol>
                <a:gridCol w="7402749">
                  <a:extLst>
                    <a:ext uri="{9D8B030D-6E8A-4147-A177-3AD203B41FA5}">
                      <a16:colId xmlns:a16="http://schemas.microsoft.com/office/drawing/2014/main" val="446640809"/>
                    </a:ext>
                  </a:extLst>
                </a:gridCol>
                <a:gridCol w="1138136">
                  <a:extLst>
                    <a:ext uri="{9D8B030D-6E8A-4147-A177-3AD203B41FA5}">
                      <a16:colId xmlns:a16="http://schemas.microsoft.com/office/drawing/2014/main" val="898882206"/>
                    </a:ext>
                  </a:extLst>
                </a:gridCol>
                <a:gridCol w="1215957">
                  <a:extLst>
                    <a:ext uri="{9D8B030D-6E8A-4147-A177-3AD203B41FA5}">
                      <a16:colId xmlns:a16="http://schemas.microsoft.com/office/drawing/2014/main" val="930086029"/>
                    </a:ext>
                  </a:extLst>
                </a:gridCol>
                <a:gridCol w="1309044">
                  <a:extLst>
                    <a:ext uri="{9D8B030D-6E8A-4147-A177-3AD203B41FA5}">
                      <a16:colId xmlns:a16="http://schemas.microsoft.com/office/drawing/2014/main" val="1894736298"/>
                    </a:ext>
                  </a:extLst>
                </a:gridCol>
              </a:tblGrid>
              <a:tr h="697265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/>
                        <a:t>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/>
                        <a:t>Этап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dirty="0">
                          <a:effectLst/>
                        </a:rPr>
                        <a:t>Описание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dirty="0">
                          <a:effectLst/>
                        </a:rPr>
                        <a:t>Вход процесса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dirty="0">
                          <a:effectLst/>
                        </a:rPr>
                        <a:t>Выход процесса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dirty="0">
                          <a:effectLst/>
                        </a:rPr>
                        <a:t>RACI </a:t>
                      </a:r>
                      <a:r>
                        <a:rPr lang="ru-RU" sz="1400" b="0" dirty="0">
                          <a:effectLst/>
                        </a:rPr>
                        <a:t>матрица</a:t>
                      </a: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408240097"/>
                  </a:ext>
                </a:extLst>
              </a:tr>
              <a:tr h="5692835"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400" b="0" dirty="0">
                          <a:effectLst/>
                        </a:rPr>
                        <a:t>4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dirty="0">
                          <a:effectLst/>
                        </a:rPr>
                        <a:t>Поиск кандидатов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marL="285750" indent="-285750" algn="l" rtl="0" fontAlgn="t">
                        <a:buFont typeface="Arial" panose="020B0604020202020204" pitchFamily="34" charset="0"/>
                        <a:buChar char="•"/>
                      </a:pPr>
                      <a:r>
                        <a:rPr lang="ru-RU" sz="1400" b="0" dirty="0">
                          <a:effectLst/>
                        </a:rPr>
                        <a:t>Рекрутер обрабатывает отклики кандидатов, собирает информацию по кандидатам по рекомендации. </a:t>
                      </a:r>
                    </a:p>
                    <a:p>
                      <a:pPr algn="l" rtl="0" fontAlgn="t"/>
                      <a:endParaRPr lang="ru-RU" sz="1400" b="0" dirty="0">
                        <a:effectLst/>
                      </a:endParaRPr>
                    </a:p>
                    <a:p>
                      <a:pPr marL="285750" indent="-285750" algn="l" rtl="0" fontAlgn="t">
                        <a:buFont typeface="Arial" panose="020B0604020202020204" pitchFamily="34" charset="0"/>
                        <a:buChar char="•"/>
                      </a:pPr>
                      <a:r>
                        <a:rPr lang="ru-RU" sz="1400" b="0" dirty="0">
                          <a:effectLst/>
                        </a:rPr>
                        <a:t>Рекрутер осуществляет холодный поиск ( в базе данных кандидата, в рабочих сетях, чатах, каналах). </a:t>
                      </a:r>
                    </a:p>
                    <a:p>
                      <a:pPr algn="l" rtl="0" fontAlgn="t"/>
                      <a:endParaRPr lang="ru-RU" sz="1400" b="0" dirty="0">
                        <a:effectLst/>
                      </a:endParaRPr>
                    </a:p>
                    <a:p>
                      <a:pPr marL="285750" indent="-285750" algn="l" rtl="0" fontAlgn="t">
                        <a:buFont typeface="Arial" panose="020B0604020202020204" pitchFamily="34" charset="0"/>
                        <a:buChar char="•"/>
                      </a:pPr>
                      <a:r>
                        <a:rPr lang="ru-RU" sz="1400" b="0" dirty="0">
                          <a:effectLst/>
                        </a:rPr>
                        <a:t>Рекрутер фильтрует кандидатов в соответствии с согласованными с нанимающим менеджером критериями. </a:t>
                      </a:r>
                    </a:p>
                    <a:p>
                      <a:pPr algn="l" rtl="0" fontAlgn="t"/>
                      <a:endParaRPr lang="ru-RU" sz="1400" b="0" dirty="0">
                        <a:effectLst/>
                      </a:endParaRPr>
                    </a:p>
                    <a:p>
                      <a:pPr marL="285750" indent="-285750" algn="l" rtl="0" fontAlgn="t">
                        <a:buFont typeface="Arial" panose="020B0604020202020204" pitchFamily="34" charset="0"/>
                        <a:buChar char="•"/>
                      </a:pPr>
                      <a:r>
                        <a:rPr lang="ru-RU" sz="1400" b="0" dirty="0">
                          <a:effectLst/>
                        </a:rPr>
                        <a:t>Рекрутер фиксирует результаты поиска (статистика, причины отказов, запрос ЗП)  и ситуацию на рынке по вакансии. Регулярно информирует нанимающего менеджера о ходе работ и результатах поиска. </a:t>
                      </a:r>
                    </a:p>
                    <a:p>
                      <a:pPr algn="l" rtl="0" fontAlgn="t"/>
                      <a:endParaRPr lang="ru-RU" sz="1400" b="0" dirty="0">
                        <a:effectLst/>
                      </a:endParaRPr>
                    </a:p>
                    <a:p>
                      <a:pPr algn="l" rtl="0" fontAlgn="t"/>
                      <a:r>
                        <a:rPr lang="ru-RU" sz="1400" b="0" u="sng" dirty="0">
                          <a:effectLst/>
                        </a:rPr>
                        <a:t>ВАЖНО : </a:t>
                      </a:r>
                      <a:r>
                        <a:rPr lang="ru-RU" sz="1400" b="0" dirty="0">
                          <a:effectLst/>
                        </a:rPr>
                        <a:t>! В течение процесса поиска, при необходимости рекрутер согласует с менеджером необходимость корректировки первичных критериев поиска. </a:t>
                      </a:r>
                    </a:p>
                    <a:p>
                      <a:pPr algn="l" rtl="0" fontAlgn="t"/>
                      <a:endParaRPr lang="ru-RU" sz="1400" b="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dirty="0">
                          <a:effectLst/>
                        </a:rPr>
                        <a:t>Отклики кандидатов. Критерии для холодного поиска. 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dirty="0">
                          <a:effectLst/>
                        </a:rPr>
                        <a:t>Список кандидатов, прошедших на следующий этап – собеседование с нанимающим менеджером и собранная по ним информация 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effectLst/>
                        </a:rPr>
                        <a:t>R – рекрутер</a:t>
                      </a:r>
                      <a:br>
                        <a:rPr lang="ru-RU" sz="1400" b="0" dirty="0">
                          <a:effectLst/>
                        </a:rPr>
                      </a:br>
                      <a:endParaRPr lang="ru-RU" sz="1400" b="0" dirty="0">
                        <a:effectLst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effectLst/>
                        </a:rPr>
                        <a:t>A –нанимающий менеджер</a:t>
                      </a:r>
                      <a:br>
                        <a:rPr lang="ru-RU" sz="1400" b="0" dirty="0">
                          <a:effectLst/>
                        </a:rPr>
                      </a:br>
                      <a:endParaRPr lang="ru-RU" sz="1400" b="0" dirty="0">
                        <a:effectLst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effectLst/>
                        </a:rPr>
                        <a:t>C – </a:t>
                      </a:r>
                      <a:r>
                        <a:rPr lang="en-US" sz="1400" b="0" dirty="0">
                          <a:effectLst/>
                        </a:rPr>
                        <a:t>HR Director</a:t>
                      </a:r>
                      <a:br>
                        <a:rPr lang="ru-RU" sz="1400" b="0" dirty="0">
                          <a:effectLst/>
                        </a:rPr>
                      </a:br>
                      <a:endParaRPr lang="ru-RU" sz="1400" b="0" dirty="0">
                        <a:effectLst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effectLst/>
                        </a:rPr>
                        <a:t>I – нанимающий менеджер</a:t>
                      </a:r>
                    </a:p>
                    <a:p>
                      <a:pPr rtl="0" fontAlgn="b"/>
                      <a:endParaRPr lang="ru-RU" sz="1400" b="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58937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4906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E063FC-AE59-4D97-8E8A-8BCD6E58C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4499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41F6FE3-624C-48A5-9272-3E0EB65B8A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7760903"/>
              </p:ext>
            </p:extLst>
          </p:nvPr>
        </p:nvGraphicFramePr>
        <p:xfrm>
          <a:off x="0" y="330740"/>
          <a:ext cx="12388848" cy="6390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557">
                  <a:extLst>
                    <a:ext uri="{9D8B030D-6E8A-4147-A177-3AD203B41FA5}">
                      <a16:colId xmlns:a16="http://schemas.microsoft.com/office/drawing/2014/main" val="841483372"/>
                    </a:ext>
                  </a:extLst>
                </a:gridCol>
                <a:gridCol w="1021405">
                  <a:extLst>
                    <a:ext uri="{9D8B030D-6E8A-4147-A177-3AD203B41FA5}">
                      <a16:colId xmlns:a16="http://schemas.microsoft.com/office/drawing/2014/main" val="2524480093"/>
                    </a:ext>
                  </a:extLst>
                </a:gridCol>
                <a:gridCol w="7402749">
                  <a:extLst>
                    <a:ext uri="{9D8B030D-6E8A-4147-A177-3AD203B41FA5}">
                      <a16:colId xmlns:a16="http://schemas.microsoft.com/office/drawing/2014/main" val="446640809"/>
                    </a:ext>
                  </a:extLst>
                </a:gridCol>
                <a:gridCol w="1138136">
                  <a:extLst>
                    <a:ext uri="{9D8B030D-6E8A-4147-A177-3AD203B41FA5}">
                      <a16:colId xmlns:a16="http://schemas.microsoft.com/office/drawing/2014/main" val="898882206"/>
                    </a:ext>
                  </a:extLst>
                </a:gridCol>
                <a:gridCol w="1215957">
                  <a:extLst>
                    <a:ext uri="{9D8B030D-6E8A-4147-A177-3AD203B41FA5}">
                      <a16:colId xmlns:a16="http://schemas.microsoft.com/office/drawing/2014/main" val="930086029"/>
                    </a:ext>
                  </a:extLst>
                </a:gridCol>
                <a:gridCol w="1309044">
                  <a:extLst>
                    <a:ext uri="{9D8B030D-6E8A-4147-A177-3AD203B41FA5}">
                      <a16:colId xmlns:a16="http://schemas.microsoft.com/office/drawing/2014/main" val="1894736298"/>
                    </a:ext>
                  </a:extLst>
                </a:gridCol>
              </a:tblGrid>
              <a:tr h="697265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/>
                        <a:t>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/>
                        <a:t>Этап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dirty="0">
                          <a:effectLst/>
                        </a:rPr>
                        <a:t>Описание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dirty="0">
                          <a:effectLst/>
                        </a:rPr>
                        <a:t>Вход процесса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dirty="0">
                          <a:effectLst/>
                        </a:rPr>
                        <a:t>Выход процесса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dirty="0">
                          <a:effectLst/>
                        </a:rPr>
                        <a:t>RACI </a:t>
                      </a:r>
                      <a:r>
                        <a:rPr lang="ru-RU" sz="1400" b="0" dirty="0">
                          <a:effectLst/>
                        </a:rPr>
                        <a:t>матрица</a:t>
                      </a: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408240097"/>
                  </a:ext>
                </a:extLst>
              </a:tr>
              <a:tr h="5692835"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400" b="0" dirty="0">
                          <a:effectLst/>
                        </a:rPr>
                        <a:t>4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dirty="0">
                          <a:effectLst/>
                        </a:rPr>
                        <a:t>Поиск кандидатов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t"/>
                      <a:endParaRPr lang="ru-RU" sz="1400" b="0" dirty="0">
                        <a:effectLst/>
                      </a:endParaRPr>
                    </a:p>
                    <a:p>
                      <a:pPr marL="285750" indent="-285750" algn="l" rtl="0" fontAlgn="t">
                        <a:buFont typeface="Arial" panose="020B0604020202020204" pitchFamily="34" charset="0"/>
                        <a:buChar char="•"/>
                      </a:pPr>
                      <a:r>
                        <a:rPr lang="ru-RU" sz="1400" b="0" dirty="0">
                          <a:effectLst/>
                        </a:rPr>
                        <a:t>Рекрутер проводит первый этап собеседования. Цель: </a:t>
                      </a:r>
                    </a:p>
                    <a:p>
                      <a:pPr marL="342900" indent="-342900" algn="l" rtl="0" fontAlgn="t">
                        <a:buAutoNum type="arabicPeriod"/>
                      </a:pPr>
                      <a:r>
                        <a:rPr lang="ru-RU" sz="1400" b="0" dirty="0">
                          <a:effectLst/>
                        </a:rPr>
                        <a:t>Презентовать компанию и вакансию </a:t>
                      </a:r>
                    </a:p>
                    <a:p>
                      <a:pPr marL="342900" indent="-342900" algn="l" rtl="0" fontAlgn="t">
                        <a:buAutoNum type="arabicPeriod"/>
                      </a:pPr>
                      <a:r>
                        <a:rPr lang="ru-RU" sz="1400" b="0" dirty="0">
                          <a:effectLst/>
                        </a:rPr>
                        <a:t>Соотнести с основными требованиями по вакансии</a:t>
                      </a:r>
                    </a:p>
                    <a:p>
                      <a:pPr marL="342900" indent="-342900" algn="l" rtl="0" fontAlgn="t">
                        <a:buAutoNum type="arabicPeriod"/>
                      </a:pPr>
                      <a:r>
                        <a:rPr lang="ru-RU" sz="1400" b="0" dirty="0">
                          <a:effectLst/>
                        </a:rPr>
                        <a:t>Соотнести с </a:t>
                      </a:r>
                      <a:r>
                        <a:rPr lang="ru-RU" sz="1400" b="0" dirty="0" err="1">
                          <a:effectLst/>
                        </a:rPr>
                        <a:t>корп</a:t>
                      </a:r>
                      <a:r>
                        <a:rPr lang="ru-RU" sz="1400" b="0" dirty="0">
                          <a:effectLst/>
                        </a:rPr>
                        <a:t> культурой, ценностями, мотивацией </a:t>
                      </a:r>
                    </a:p>
                    <a:p>
                      <a:pPr marL="342900" indent="-342900" algn="l" rtl="0" fontAlgn="t">
                        <a:buAutoNum type="arabicPeriod"/>
                      </a:pPr>
                      <a:endParaRPr lang="ru-RU" sz="1400" b="0" dirty="0">
                        <a:effectLst/>
                      </a:endParaRPr>
                    </a:p>
                    <a:p>
                      <a:pPr marL="285750" indent="-285750" algn="l" rtl="0" fontAlgn="t">
                        <a:buFont typeface="Arial" panose="020B0604020202020204" pitchFamily="34" charset="0"/>
                        <a:buChar char="•"/>
                      </a:pPr>
                      <a:r>
                        <a:rPr lang="ru-RU" sz="1400" b="0" dirty="0">
                          <a:effectLst/>
                        </a:rPr>
                        <a:t>Рекрутер фиксирует результаты собеседования. Передает нанимающему менеджеру для согласования кандидатов на проведение следующего этапа (техническое собеседование / собеседование с нанимающим менеджером) </a:t>
                      </a:r>
                      <a:br>
                        <a:rPr lang="ru-RU" sz="1400" b="0" dirty="0">
                          <a:effectLst/>
                        </a:rPr>
                      </a:br>
                      <a:br>
                        <a:rPr lang="ru-RU" sz="1400" b="0" dirty="0">
                          <a:effectLst/>
                        </a:rPr>
                      </a:br>
                      <a:r>
                        <a:rPr lang="ru-RU" sz="1400" b="0" dirty="0">
                          <a:effectLst/>
                        </a:rPr>
                        <a:t>** По договоренности с нанимающим менеджером, может быть добавлен этап предварительного отбора кандидатов нанимающим менеджером до этапа собеседования с рекрутером. 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dirty="0">
                          <a:effectLst/>
                        </a:rPr>
                        <a:t>Отклики кандидатов. Критерии для холодного поиска. 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b="0" dirty="0">
                          <a:effectLst/>
                        </a:rPr>
                        <a:t>Список кандидатов, прошедших на следующий этап – собеседование с нанимающим менеджером и собранная по ним информация 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effectLst/>
                        </a:rPr>
                        <a:t>R – рекрутер</a:t>
                      </a:r>
                      <a:br>
                        <a:rPr lang="ru-RU" sz="1400" b="0" dirty="0">
                          <a:effectLst/>
                        </a:rPr>
                      </a:br>
                      <a:endParaRPr lang="ru-RU" sz="1400" b="0" dirty="0">
                        <a:effectLst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effectLst/>
                        </a:rPr>
                        <a:t>A –нанимающий менеджер</a:t>
                      </a:r>
                      <a:br>
                        <a:rPr lang="ru-RU" sz="1400" b="0" dirty="0">
                          <a:effectLst/>
                        </a:rPr>
                      </a:br>
                      <a:endParaRPr lang="ru-RU" sz="1400" b="0" dirty="0">
                        <a:effectLst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effectLst/>
                        </a:rPr>
                        <a:t>C – </a:t>
                      </a:r>
                      <a:r>
                        <a:rPr lang="en-US" sz="1400" b="0" dirty="0">
                          <a:effectLst/>
                        </a:rPr>
                        <a:t>HR Director</a:t>
                      </a:r>
                      <a:br>
                        <a:rPr lang="ru-RU" sz="1400" b="0" dirty="0">
                          <a:effectLst/>
                        </a:rPr>
                      </a:br>
                      <a:endParaRPr lang="ru-RU" sz="1400" b="0" dirty="0">
                        <a:effectLst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effectLst/>
                        </a:rPr>
                        <a:t>I – нанимающий менеджер</a:t>
                      </a:r>
                    </a:p>
                    <a:p>
                      <a:pPr rtl="0" fontAlgn="b"/>
                      <a:endParaRPr lang="ru-RU" sz="1400" b="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58937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870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E063FC-AE59-4D97-8E8A-8BCD6E58C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4499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41F6FE3-624C-48A5-9272-3E0EB65B8A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6575880"/>
              </p:ext>
            </p:extLst>
          </p:nvPr>
        </p:nvGraphicFramePr>
        <p:xfrm>
          <a:off x="0" y="330741"/>
          <a:ext cx="12191999" cy="69626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841483372"/>
                    </a:ext>
                  </a:extLst>
                </a:gridCol>
                <a:gridCol w="1523243">
                  <a:extLst>
                    <a:ext uri="{9D8B030D-6E8A-4147-A177-3AD203B41FA5}">
                      <a16:colId xmlns:a16="http://schemas.microsoft.com/office/drawing/2014/main" val="2524480093"/>
                    </a:ext>
                  </a:extLst>
                </a:gridCol>
                <a:gridCol w="5767896">
                  <a:extLst>
                    <a:ext uri="{9D8B030D-6E8A-4147-A177-3AD203B41FA5}">
                      <a16:colId xmlns:a16="http://schemas.microsoft.com/office/drawing/2014/main" val="446640809"/>
                    </a:ext>
                  </a:extLst>
                </a:gridCol>
                <a:gridCol w="1504032">
                  <a:extLst>
                    <a:ext uri="{9D8B030D-6E8A-4147-A177-3AD203B41FA5}">
                      <a16:colId xmlns:a16="http://schemas.microsoft.com/office/drawing/2014/main" val="898882206"/>
                    </a:ext>
                  </a:extLst>
                </a:gridCol>
                <a:gridCol w="1542629">
                  <a:extLst>
                    <a:ext uri="{9D8B030D-6E8A-4147-A177-3AD203B41FA5}">
                      <a16:colId xmlns:a16="http://schemas.microsoft.com/office/drawing/2014/main" val="930086029"/>
                    </a:ext>
                  </a:extLst>
                </a:gridCol>
                <a:gridCol w="1645919">
                  <a:extLst>
                    <a:ext uri="{9D8B030D-6E8A-4147-A177-3AD203B41FA5}">
                      <a16:colId xmlns:a16="http://schemas.microsoft.com/office/drawing/2014/main" val="1894736298"/>
                    </a:ext>
                  </a:extLst>
                </a:gridCol>
              </a:tblGrid>
              <a:tr h="64389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Этап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Описание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Вход процесса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Выход процесса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dirty="0">
                          <a:effectLst/>
                        </a:rPr>
                        <a:t>RACI </a:t>
                      </a:r>
                      <a:r>
                        <a:rPr lang="ru-RU" sz="1400" dirty="0">
                          <a:effectLst/>
                        </a:rPr>
                        <a:t>матрица</a:t>
                      </a: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408240097"/>
                  </a:ext>
                </a:extLst>
              </a:tr>
              <a:tr h="1179987"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400" dirty="0">
                          <a:effectLst/>
                        </a:rPr>
                        <a:t>5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dirty="0">
                          <a:effectLst/>
                        </a:rPr>
                        <a:t>Собеседование с нанимающим менеджером / тех экспертом 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dirty="0">
                          <a:effectLst/>
                        </a:rPr>
                        <a:t>Рекрутер организовывает и проводит следующий этап собеседования, фиксирует результаты и договоренности, информирует участников о дальнейших шагах в оговоренные сроки. </a:t>
                      </a:r>
                    </a:p>
                    <a:p>
                      <a:pPr rtl="0" fontAlgn="b"/>
                      <a:endParaRPr lang="ru-RU" sz="1400" dirty="0">
                        <a:effectLst/>
                      </a:endParaRPr>
                    </a:p>
                    <a:p>
                      <a:pPr rtl="0" fontAlgn="b"/>
                      <a:r>
                        <a:rPr lang="ru-RU" sz="1400" dirty="0">
                          <a:effectLst/>
                        </a:rPr>
                        <a:t>Проведение собеседования  нанимающим менеджером / + технический эксперт  для оценки :</a:t>
                      </a:r>
                    </a:p>
                    <a:p>
                      <a:pPr marL="285750" indent="-285750" rtl="0" fontAlgn="b">
                        <a:buFontTx/>
                        <a:buChar char="-"/>
                      </a:pPr>
                      <a:r>
                        <a:rPr lang="ru-RU" sz="1400" dirty="0">
                          <a:effectLst/>
                        </a:rPr>
                        <a:t>технических навыков</a:t>
                      </a:r>
                    </a:p>
                    <a:p>
                      <a:pPr marL="285750" indent="-285750" rtl="0" fontAlgn="b">
                        <a:buFontTx/>
                        <a:buChar char="-"/>
                      </a:pPr>
                      <a:r>
                        <a:rPr lang="ru-RU" sz="1400" dirty="0">
                          <a:effectLst/>
                        </a:rPr>
                        <a:t>соответствия требованиям должности</a:t>
                      </a:r>
                    </a:p>
                    <a:p>
                      <a:pPr marL="285750" indent="-285750" rtl="0" fontAlgn="b">
                        <a:buFontTx/>
                        <a:buChar char="-"/>
                      </a:pPr>
                      <a:r>
                        <a:rPr lang="ru-RU" sz="1400" dirty="0">
                          <a:effectLst/>
                        </a:rPr>
                        <a:t>обсуждения зарплаты и условий труда</a:t>
                      </a:r>
                    </a:p>
                    <a:p>
                      <a:pPr marL="285750" indent="-285750" rtl="0" fontAlgn="b">
                        <a:buFontTx/>
                        <a:buChar char="-"/>
                      </a:pPr>
                      <a:r>
                        <a:rPr lang="ru-RU" sz="1400" dirty="0">
                          <a:effectLst/>
                        </a:rPr>
                        <a:t>соответствия мотивации, культуры</a:t>
                      </a:r>
                      <a:br>
                        <a:rPr lang="ru-RU" sz="1400" dirty="0">
                          <a:effectLst/>
                        </a:rPr>
                      </a:br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dirty="0">
                          <a:effectLst/>
                        </a:rPr>
                        <a:t>Отчет рекрутера по кандидату. 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dirty="0">
                          <a:effectLst/>
                        </a:rPr>
                        <a:t>Решение о приеме на работу либо отказе. 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effectLst/>
                        </a:rPr>
                        <a:t>R – рекрутер, нанимающий менеджер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A –нанимающий менеджер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C – </a:t>
                      </a:r>
                      <a:r>
                        <a:rPr lang="en-US" sz="1400" dirty="0">
                          <a:effectLst/>
                        </a:rPr>
                        <a:t>HR Director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I – технический эксперт </a:t>
                      </a: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589370012"/>
                  </a:ext>
                </a:extLst>
              </a:tr>
              <a:tr h="236985">
                <a:tc>
                  <a:txBody>
                    <a:bodyPr/>
                    <a:lstStyle/>
                    <a:p>
                      <a:pPr algn="r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758005951"/>
                  </a:ext>
                </a:extLst>
              </a:tr>
              <a:tr h="3229569"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400" dirty="0">
                          <a:effectLst/>
                        </a:rPr>
                        <a:t>6</a:t>
                      </a: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dirty="0" err="1">
                          <a:effectLst/>
                        </a:rPr>
                        <a:t>Оффер</a:t>
                      </a:r>
                      <a:r>
                        <a:rPr lang="ru-RU" sz="1400" b="1" dirty="0">
                          <a:effectLst/>
                        </a:rPr>
                        <a:t> (принятие предложения)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marL="285750" indent="-285750" rtl="0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>
                          <a:effectLst/>
                        </a:rPr>
                        <a:t>Рекрутер уточняет и фиксирует договоренности кандидата и нанимающего менеджера об</a:t>
                      </a:r>
                    </a:p>
                    <a:p>
                      <a:pPr marL="285750" indent="-285750" rtl="0" fontAlgn="b">
                        <a:buFontTx/>
                        <a:buChar char="-"/>
                      </a:pPr>
                      <a:r>
                        <a:rPr lang="ru-RU" sz="1400" dirty="0">
                          <a:effectLst/>
                        </a:rPr>
                        <a:t>условиях труда ( зарплата, график, условия, обязанности и </a:t>
                      </a:r>
                      <a:r>
                        <a:rPr lang="ru-RU" sz="1400" dirty="0" err="1">
                          <a:effectLst/>
                        </a:rPr>
                        <a:t>др</a:t>
                      </a:r>
                      <a:r>
                        <a:rPr lang="ru-RU" sz="1400" dirty="0">
                          <a:effectLst/>
                        </a:rPr>
                        <a:t> ) </a:t>
                      </a:r>
                    </a:p>
                    <a:p>
                      <a:pPr marL="285750" indent="-285750" rtl="0" fontAlgn="b">
                        <a:buFontTx/>
                        <a:buChar char="-"/>
                      </a:pPr>
                      <a:r>
                        <a:rPr lang="ru-RU" sz="1400" dirty="0">
                          <a:effectLst/>
                        </a:rPr>
                        <a:t>дате выхода</a:t>
                      </a:r>
                      <a:br>
                        <a:rPr lang="ru-RU" sz="1400" dirty="0">
                          <a:effectLst/>
                        </a:rPr>
                      </a:br>
                      <a:endParaRPr lang="ru-RU" sz="1400" dirty="0">
                        <a:effectLst/>
                      </a:endParaRPr>
                    </a:p>
                    <a:p>
                      <a:pPr marL="285750" indent="-285750" rtl="0" fontAlgn="b">
                        <a:buFont typeface="Wingdings" panose="05000000000000000000" pitchFamily="2" charset="2"/>
                        <a:buChar char="ü"/>
                      </a:pPr>
                      <a:r>
                        <a:rPr lang="ru-RU" sz="1400" b="1" dirty="0">
                          <a:effectLst/>
                        </a:rPr>
                        <a:t>Для сотрудников производственных вакансий </a:t>
                      </a:r>
                      <a:r>
                        <a:rPr lang="ru-RU" sz="1400" dirty="0">
                          <a:effectLst/>
                        </a:rPr>
                        <a:t>– для оформления трудовых отношений необходимо получить заключение медицинской комиссии о годности для работы в указанных условиях. </a:t>
                      </a:r>
                    </a:p>
                    <a:p>
                      <a:pPr marL="285750" indent="-285750" rtl="0" fontAlgn="b">
                        <a:buFont typeface="Wingdings" panose="05000000000000000000" pitchFamily="2" charset="2"/>
                        <a:buChar char="ü"/>
                      </a:pPr>
                      <a:endParaRPr lang="ru-RU" sz="1400" dirty="0">
                        <a:effectLst/>
                      </a:endParaRPr>
                    </a:p>
                    <a:p>
                      <a:pPr marL="285750" indent="-285750" rtl="0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>
                          <a:effectLst/>
                        </a:rPr>
                        <a:t>По запросу рекрутера сотрудник отдела кадров готовит направление на мед осмотр в 24й поликлинике за счет компании. Кандидат проходит медицинскую комиссию самостоятельно по записи. Результат мед комиссии  - справка МРЭК / заключение медицинской комиссии о состоянии здоровья – годен / негоден для работы в указанных условиях.  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dirty="0">
                          <a:effectLst/>
                        </a:rPr>
                        <a:t>Положительное решение по кандидату. 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dirty="0">
                          <a:effectLst/>
                        </a:rPr>
                        <a:t>Заключение о годности от мед. Комиссии для производственных вакансий. Принятый </a:t>
                      </a:r>
                      <a:r>
                        <a:rPr lang="ru-RU" sz="1400" dirty="0" err="1">
                          <a:effectLst/>
                        </a:rPr>
                        <a:t>оффер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effectLst/>
                        </a:rPr>
                        <a:t>R – рекрутер, менеджер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A –нанимающий менеджер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C – </a:t>
                      </a:r>
                      <a:r>
                        <a:rPr lang="en-US" sz="1400" dirty="0">
                          <a:effectLst/>
                        </a:rPr>
                        <a:t>HR Director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I – сотрудник отдела кадров</a:t>
                      </a:r>
                    </a:p>
                    <a:p>
                      <a:pPr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237035835"/>
                  </a:ext>
                </a:extLst>
              </a:tr>
              <a:tr h="466609">
                <a:tc>
                  <a:txBody>
                    <a:bodyPr/>
                    <a:lstStyle/>
                    <a:p>
                      <a:pPr algn="r" rtl="0" fontAlgn="b"/>
                      <a:endParaRPr lang="ru-RU" sz="140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b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20209655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8066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E063FC-AE59-4D97-8E8A-8BCD6E58C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4499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41F6FE3-624C-48A5-9272-3E0EB65B8A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6066446"/>
              </p:ext>
            </p:extLst>
          </p:nvPr>
        </p:nvGraphicFramePr>
        <p:xfrm>
          <a:off x="-1" y="330741"/>
          <a:ext cx="12077701" cy="822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1">
                  <a:extLst>
                    <a:ext uri="{9D8B030D-6E8A-4147-A177-3AD203B41FA5}">
                      <a16:colId xmlns:a16="http://schemas.microsoft.com/office/drawing/2014/main" val="84148337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524480093"/>
                    </a:ext>
                  </a:extLst>
                </a:gridCol>
                <a:gridCol w="7327900">
                  <a:extLst>
                    <a:ext uri="{9D8B030D-6E8A-4147-A177-3AD203B41FA5}">
                      <a16:colId xmlns:a16="http://schemas.microsoft.com/office/drawing/2014/main" val="4466408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898882206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930086029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1894736298"/>
                    </a:ext>
                  </a:extLst>
                </a:gridCol>
              </a:tblGrid>
              <a:tr h="62619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Этап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Описание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Вход процесса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dirty="0">
                          <a:effectLst/>
                        </a:rPr>
                        <a:t>Выход процесса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dirty="0">
                          <a:effectLst/>
                        </a:rPr>
                        <a:t>RACI </a:t>
                      </a:r>
                      <a:r>
                        <a:rPr lang="ru-RU" sz="1400" dirty="0">
                          <a:effectLst/>
                        </a:rPr>
                        <a:t>матрица</a:t>
                      </a: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408240097"/>
                  </a:ext>
                </a:extLst>
              </a:tr>
              <a:tr h="7317534"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400" dirty="0">
                          <a:effectLst/>
                        </a:rPr>
                        <a:t>7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dirty="0">
                          <a:effectLst/>
                        </a:rPr>
                        <a:t>Preboarding (</a:t>
                      </a:r>
                      <a:r>
                        <a:rPr lang="ru-RU" sz="1400" b="1" dirty="0">
                          <a:effectLst/>
                        </a:rPr>
                        <a:t>подготовка к выходу)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marL="342900" indent="-342900" rtl="0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>
                          <a:effectLst/>
                        </a:rPr>
                        <a:t>Получив подтверждение о принятии кандидатом предложения рекрутер / сотрудник , осуществляющий оформление ( если найм без участия рекрутера) информирует сотрудников, которые принимают участие в подготовке выхода новичка ( отдел кадров, офис-менеджмент).</a:t>
                      </a:r>
                    </a:p>
                    <a:p>
                      <a:pPr marL="0" indent="0" rtl="0" fontAlgn="b">
                        <a:buFont typeface="Arial" panose="020B0604020202020204" pitchFamily="34" charset="0"/>
                        <a:buNone/>
                      </a:pPr>
                      <a:br>
                        <a:rPr lang="en-US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публикация </a:t>
                      </a:r>
                      <a:r>
                        <a:rPr lang="ru-RU" sz="1400" b="1" dirty="0">
                          <a:effectLst/>
                        </a:rPr>
                        <a:t>в </a:t>
                      </a:r>
                      <a:r>
                        <a:rPr lang="ru-RU" sz="1400" b="1" dirty="0" err="1">
                          <a:effectLst/>
                        </a:rPr>
                        <a:t>тг</a:t>
                      </a:r>
                      <a:r>
                        <a:rPr lang="ru-RU" sz="1400" b="1" dirty="0">
                          <a:effectLst/>
                        </a:rPr>
                        <a:t> канале Прием Нико по шаблону </a:t>
                      </a:r>
                      <a:r>
                        <a:rPr lang="ru-RU" sz="1400" dirty="0">
                          <a:effectLst/>
                        </a:rPr>
                        <a:t>: </a:t>
                      </a:r>
                    </a:p>
                    <a:p>
                      <a:pPr marL="0" indent="0" rtl="0" fontAlgn="b">
                        <a:buNone/>
                      </a:pPr>
                      <a:endParaRPr lang="ru-RU" sz="1400" dirty="0">
                        <a:effectLst/>
                      </a:endParaRPr>
                    </a:p>
                    <a:p>
                      <a:pPr marL="0" indent="0" rtl="0" fontAlgn="b">
                        <a:buNone/>
                      </a:pPr>
                      <a:r>
                        <a:rPr lang="ru-RU" sz="1400" dirty="0">
                          <a:effectLst/>
                        </a:rPr>
                        <a:t>1  ФИО -  </a:t>
                      </a:r>
                    </a:p>
                    <a:p>
                      <a:pPr marL="0" indent="0" rtl="0" fontAlgn="b">
                        <a:buNone/>
                      </a:pPr>
                      <a:r>
                        <a:rPr lang="ru-RU" sz="1400" dirty="0">
                          <a:effectLst/>
                        </a:rPr>
                        <a:t>2  Должность  -  </a:t>
                      </a:r>
                    </a:p>
                    <a:p>
                      <a:pPr marL="0" indent="0" rtl="0" fontAlgn="b">
                        <a:buNone/>
                      </a:pPr>
                      <a:r>
                        <a:rPr lang="ru-RU" sz="1400" dirty="0">
                          <a:effectLst/>
                        </a:rPr>
                        <a:t>3  Отдел -  </a:t>
                      </a:r>
                    </a:p>
                    <a:p>
                      <a:pPr marL="0" indent="0" rtl="0" fontAlgn="b">
                        <a:buNone/>
                      </a:pPr>
                      <a:r>
                        <a:rPr lang="ru-RU" sz="1400" dirty="0">
                          <a:effectLst/>
                        </a:rPr>
                        <a:t>4  Руководитель -  </a:t>
                      </a:r>
                    </a:p>
                    <a:p>
                      <a:pPr marL="0" indent="0" rtl="0" fontAlgn="b">
                        <a:buNone/>
                      </a:pPr>
                      <a:r>
                        <a:rPr lang="ru-RU" sz="1400" dirty="0">
                          <a:effectLst/>
                        </a:rPr>
                        <a:t>5. Дата оформления -  </a:t>
                      </a:r>
                    </a:p>
                    <a:p>
                      <a:pPr marL="0" indent="0" rtl="0" fontAlgn="b">
                        <a:buNone/>
                      </a:pPr>
                      <a:r>
                        <a:rPr lang="ru-RU" sz="1400" dirty="0">
                          <a:effectLst/>
                        </a:rPr>
                        <a:t>6. Локация -  </a:t>
                      </a:r>
                    </a:p>
                    <a:p>
                      <a:pPr marL="0" indent="0" rtl="0" fontAlgn="b">
                        <a:buNone/>
                      </a:pPr>
                      <a:r>
                        <a:rPr lang="ru-RU" sz="1400" dirty="0">
                          <a:effectLst/>
                        </a:rPr>
                        <a:t>7. </a:t>
                      </a:r>
                      <a:r>
                        <a:rPr lang="ru-RU" sz="1400" dirty="0" err="1">
                          <a:effectLst/>
                        </a:rPr>
                        <a:t>Доп</a:t>
                      </a:r>
                      <a:r>
                        <a:rPr lang="ru-RU" sz="1400" dirty="0">
                          <a:effectLst/>
                        </a:rPr>
                        <a:t> инфо -  Графики , особенности, требования по обустройству рабочего места. </a:t>
                      </a:r>
                    </a:p>
                    <a:p>
                      <a:pPr marL="0" indent="0" rtl="0" fontAlgn="b">
                        <a:buNone/>
                      </a:pPr>
                      <a:r>
                        <a:rPr lang="ru-RU" sz="1400" dirty="0">
                          <a:effectLst/>
                        </a:rPr>
                        <a:t>8. Необходимая техника – нужна или нет (ноутбук/мышь/клавиатура)</a:t>
                      </a:r>
                    </a:p>
                    <a:p>
                      <a:pPr marL="0" indent="0" rtl="0" fontAlgn="b">
                        <a:buNone/>
                      </a:pPr>
                      <a:r>
                        <a:rPr lang="ru-RU" sz="1400" dirty="0">
                          <a:effectLst/>
                        </a:rPr>
                        <a:t>9. Название электронной почты (Яндекс и/или </a:t>
                      </a:r>
                      <a:r>
                        <a:rPr lang="ru-RU" sz="1400" dirty="0" err="1">
                          <a:effectLst/>
                        </a:rPr>
                        <a:t>гугл</a:t>
                      </a:r>
                      <a:r>
                        <a:rPr lang="ru-RU" sz="1400" dirty="0">
                          <a:effectLst/>
                        </a:rPr>
                        <a:t> / не нужна)</a:t>
                      </a:r>
                    </a:p>
                    <a:p>
                      <a:pPr marL="0" indent="0" rtl="0" fontAlgn="b">
                        <a:buNone/>
                      </a:pPr>
                      <a:r>
                        <a:rPr lang="ru-RU" sz="1400" dirty="0">
                          <a:effectLst/>
                        </a:rPr>
                        <a:t>10. Рабочий телефон / номер телефона (сим/е-сим)</a:t>
                      </a:r>
                    </a:p>
                    <a:p>
                      <a:pPr marL="0" indent="0" rtl="0" fontAlgn="b">
                        <a:buNone/>
                      </a:pPr>
                      <a:br>
                        <a:rPr lang="ru-RU" sz="1400" dirty="0">
                          <a:effectLst/>
                        </a:rPr>
                      </a:br>
                      <a:endParaRPr lang="ru-RU" sz="1400" dirty="0">
                        <a:effectLst/>
                      </a:endParaRPr>
                    </a:p>
                    <a:p>
                      <a:pPr marL="0" indent="0" rtl="0" fontAlgn="b">
                        <a:buNone/>
                      </a:pPr>
                      <a:endParaRPr lang="ru-RU" sz="1400" b="1" dirty="0">
                        <a:effectLst/>
                      </a:endParaRPr>
                    </a:p>
                    <a:p>
                      <a:pPr marL="0" indent="0" rtl="0" fontAlgn="b">
                        <a:buNone/>
                      </a:pPr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dirty="0">
                          <a:effectLst/>
                        </a:rPr>
                        <a:t>Принятый </a:t>
                      </a:r>
                      <a:r>
                        <a:rPr lang="ru-RU" sz="1400" dirty="0" err="1">
                          <a:effectLst/>
                        </a:rPr>
                        <a:t>оффер</a:t>
                      </a:r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ru-RU" sz="1400" dirty="0">
                          <a:effectLst/>
                        </a:rPr>
                        <a:t>Подготовлено рабочее место, набор документов и информации для приема сотрудника. </a:t>
                      </a: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effectLst/>
                        </a:rPr>
                        <a:t>R – рекрутер, офис- менеджер, предоставление требований к рабочему месту - нанимающий менеджер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A –нанимающий менеджер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C – </a:t>
                      </a:r>
                      <a:r>
                        <a:rPr lang="en-US" sz="1400" dirty="0">
                          <a:effectLst/>
                        </a:rPr>
                        <a:t>HR Director</a:t>
                      </a:r>
                      <a:endParaRPr lang="ru-RU" sz="1400" dirty="0">
                        <a:effectLst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I – сотрудник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effectLst/>
                        </a:rPr>
                        <a:t> отдела кадров</a:t>
                      </a:r>
                    </a:p>
                    <a:p>
                      <a:pPr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589370012"/>
                  </a:ext>
                </a:extLst>
              </a:tr>
              <a:tr h="285871">
                <a:tc>
                  <a:txBody>
                    <a:bodyPr/>
                    <a:lstStyle/>
                    <a:p>
                      <a:pPr algn="r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ru-RU" sz="1400" dirty="0">
                        <a:effectLst/>
                      </a:endParaRPr>
                    </a:p>
                  </a:txBody>
                  <a:tcPr marL="22860" marR="22860" marT="15240" marB="15240" anchor="ctr"/>
                </a:tc>
                <a:extLst>
                  <a:ext uri="{0D108BD9-81ED-4DB2-BD59-A6C34878D82A}">
                    <a16:rowId xmlns:a16="http://schemas.microsoft.com/office/drawing/2014/main" val="1758005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06514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3">
      <a:dk1>
        <a:srgbClr val="000000"/>
      </a:dk1>
      <a:lt1>
        <a:srgbClr val="FBFBFB"/>
      </a:lt1>
      <a:dk2>
        <a:srgbClr val="C9C9C9"/>
      </a:dk2>
      <a:lt2>
        <a:srgbClr val="FBFBFB"/>
      </a:lt2>
      <a:accent1>
        <a:srgbClr val="3344FF"/>
      </a:accent1>
      <a:accent2>
        <a:srgbClr val="000000"/>
      </a:accent2>
      <a:accent3>
        <a:srgbClr val="A5A5A5"/>
      </a:accent3>
      <a:accent4>
        <a:srgbClr val="DBDBDB"/>
      </a:accent4>
      <a:accent5>
        <a:srgbClr val="C2DFFD"/>
      </a:accent5>
      <a:accent6>
        <a:srgbClr val="9CC3E5"/>
      </a:accent6>
      <a:hlink>
        <a:srgbClr val="3344FF"/>
      </a:hlink>
      <a:folHlink>
        <a:srgbClr val="757070"/>
      </a:folHlink>
    </a:clrScheme>
    <a:fontScheme name="Uniko">
      <a:majorFont>
        <a:latin typeface="Halvar Breitschrift TRY ExBold"/>
        <a:ea typeface=""/>
        <a:cs typeface=""/>
      </a:majorFont>
      <a:minorFont>
        <a:latin typeface="Halvar Breitschrift Rg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4202</TotalTime>
  <Words>2136</Words>
  <Application>Microsoft Office PowerPoint</Application>
  <PresentationFormat>Широкоэкранный</PresentationFormat>
  <Paragraphs>260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Halvar Breitschrift Rg</vt:lpstr>
      <vt:lpstr>Halvar Breitschrift TRY ExBold</vt:lpstr>
      <vt:lpstr>Halvar Breitschrift XBd</vt:lpstr>
      <vt:lpstr>Wingdings</vt:lpstr>
      <vt:lpstr>Тема Office</vt:lpstr>
      <vt:lpstr>Описание процесса  НАЙМА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Климович Мария</cp:lastModifiedBy>
  <cp:revision>123</cp:revision>
  <dcterms:created xsi:type="dcterms:W3CDTF">2025-02-10T08:57:29Z</dcterms:created>
  <dcterms:modified xsi:type="dcterms:W3CDTF">2025-06-25T13:28:49Z</dcterms:modified>
</cp:coreProperties>
</file>